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7" r:id="rId2"/>
    <p:sldId id="263" r:id="rId3"/>
    <p:sldId id="274" r:id="rId4"/>
    <p:sldId id="284" r:id="rId5"/>
    <p:sldId id="276" r:id="rId6"/>
    <p:sldId id="277" r:id="rId7"/>
    <p:sldId id="278" r:id="rId8"/>
    <p:sldId id="279" r:id="rId9"/>
    <p:sldId id="281"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6" d="100"/>
          <a:sy n="116" d="100"/>
        </p:scale>
        <p:origin x="109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E90775-AD8C-42FF-ADF4-2F933BD7C0CD}" type="datetimeFigureOut">
              <a:rPr kumimoji="1" lang="ja-JP" altLang="en-US" smtClean="0"/>
              <a:t>2024/8/14</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52C9B8-915C-43D8-81FA-CD7B291D643E}" type="slidenum">
              <a:rPr kumimoji="1" lang="ja-JP" altLang="en-US" smtClean="0"/>
              <a:t>‹#›</a:t>
            </a:fld>
            <a:endParaRPr kumimoji="1" lang="ja-JP" altLang="en-US"/>
          </a:p>
        </p:txBody>
      </p:sp>
    </p:spTree>
    <p:extLst>
      <p:ext uri="{BB962C8B-B14F-4D97-AF65-F5344CB8AC3E}">
        <p14:creationId xmlns:p14="http://schemas.microsoft.com/office/powerpoint/2010/main" val="23135618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6D135CB-5828-487B-BC99-FDED7226CACC}" type="slidenum">
              <a:rPr kumimoji="1" lang="ja-JP" altLang="en-US" smtClean="0"/>
              <a:t>1</a:t>
            </a:fld>
            <a:endParaRPr kumimoji="1" lang="ja-JP" altLang="en-US"/>
          </a:p>
        </p:txBody>
      </p:sp>
    </p:spTree>
    <p:extLst>
      <p:ext uri="{BB962C8B-B14F-4D97-AF65-F5344CB8AC3E}">
        <p14:creationId xmlns:p14="http://schemas.microsoft.com/office/powerpoint/2010/main" val="1957879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852C9B8-915C-43D8-81FA-CD7B291D643E}" type="slidenum">
              <a:rPr kumimoji="1" lang="ja-JP" altLang="en-US" smtClean="0"/>
              <a:t>3</a:t>
            </a:fld>
            <a:endParaRPr kumimoji="1" lang="ja-JP" altLang="en-US"/>
          </a:p>
        </p:txBody>
      </p:sp>
    </p:spTree>
    <p:extLst>
      <p:ext uri="{BB962C8B-B14F-4D97-AF65-F5344CB8AC3E}">
        <p14:creationId xmlns:p14="http://schemas.microsoft.com/office/powerpoint/2010/main" val="9875265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852C9B8-915C-43D8-81FA-CD7B291D643E}" type="slidenum">
              <a:rPr kumimoji="1" lang="ja-JP" altLang="en-US" smtClean="0"/>
              <a:t>8</a:t>
            </a:fld>
            <a:endParaRPr kumimoji="1" lang="ja-JP" altLang="en-US"/>
          </a:p>
        </p:txBody>
      </p:sp>
    </p:spTree>
    <p:extLst>
      <p:ext uri="{BB962C8B-B14F-4D97-AF65-F5344CB8AC3E}">
        <p14:creationId xmlns:p14="http://schemas.microsoft.com/office/powerpoint/2010/main" val="4087922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9E4E54C-BFA6-4A57-AD95-66446F3F4AB3}" type="datetime1">
              <a:rPr kumimoji="1" lang="ja-JP" altLang="en-US" smtClean="0"/>
              <a:t>2024/8/14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3548745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7610EB-42E6-4138-AF45-5573D7D07764}" type="datetime1">
              <a:rPr kumimoji="1" lang="ja-JP" altLang="en-US" smtClean="0"/>
              <a:t>2024/8/14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775911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0D0F05B-9B45-46AC-A6EA-6D496D547141}" type="datetime1">
              <a:rPr kumimoji="1" lang="ja-JP" altLang="en-US" smtClean="0"/>
              <a:t>2024/8/14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347284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80A48A1-401B-4040-AF23-C86B2989545B}" type="datetime1">
              <a:rPr kumimoji="1" lang="ja-JP" altLang="en-US" smtClean="0"/>
              <a:t>2024/8/14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16092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00BE0FE-C819-4012-84FD-FF5EC77EB260}" type="datetime1">
              <a:rPr kumimoji="1" lang="ja-JP" altLang="en-US" smtClean="0"/>
              <a:t>2024/8/14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1753628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436DE98-4062-4BB1-8AB2-339F00CAEE21}" type="datetime1">
              <a:rPr kumimoji="1" lang="ja-JP" altLang="en-US" smtClean="0"/>
              <a:t>2024/8/14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3943780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C184D9A-C20C-45C6-96E1-FD19B5ECEB3B}" type="datetime1">
              <a:rPr kumimoji="1" lang="ja-JP" altLang="en-US" smtClean="0"/>
              <a:t>2024/8/14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3709884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8A777F6-6767-493B-9B51-0628FD56FED5}" type="datetime1">
              <a:rPr kumimoji="1" lang="ja-JP" altLang="en-US" smtClean="0"/>
              <a:t>2024/8/14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3240771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BB6A60-77AD-414C-8159-9F321B8E0DC6}" type="datetime1">
              <a:rPr kumimoji="1" lang="ja-JP" altLang="en-US" smtClean="0"/>
              <a:t>2024/8/14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4051129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E774D73-1245-492E-84A7-CCAED4891B77}" type="datetime1">
              <a:rPr kumimoji="1" lang="ja-JP" altLang="en-US" smtClean="0"/>
              <a:t>2024/8/14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4079907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AC0E0F8-DEF2-4465-8249-C9F2F7D83BCF}" type="datetime1">
              <a:rPr kumimoji="1" lang="ja-JP" altLang="en-US" smtClean="0"/>
              <a:t>2024/8/14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2060462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B5AA9-1F85-4A72-9A63-2A6C5170CD82}" type="datetime1">
              <a:rPr kumimoji="1" lang="ja-JP" altLang="en-US" smtClean="0"/>
              <a:t>2024/8/14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086600" y="6492875"/>
            <a:ext cx="2057400" cy="365125"/>
          </a:xfrm>
          <a:prstGeom prst="rect">
            <a:avLst/>
          </a:prstGeom>
        </p:spPr>
        <p:txBody>
          <a:bodyPr vert="horz" lIns="91440" tIns="45720" rIns="91440" bIns="45720" rtlCol="0" anchor="ctr"/>
          <a:lstStyle>
            <a:lvl1pPr algn="r">
              <a:defRPr sz="1800">
                <a:solidFill>
                  <a:schemeClr val="tx1">
                    <a:tint val="75000"/>
                  </a:schemeClr>
                </a:solidFill>
              </a:defRPr>
            </a:lvl1pPr>
          </a:lstStyle>
          <a:p>
            <a:fld id="{D2CFAB68-B97E-44C6-B903-0A221F45C963}" type="slidenum">
              <a:rPr kumimoji="1" lang="ja-JP" altLang="en-US" smtClean="0"/>
              <a:pPr/>
              <a:t>‹#›</a:t>
            </a:fld>
            <a:endParaRPr kumimoji="1" lang="ja-JP" altLang="en-US" dirty="0"/>
          </a:p>
        </p:txBody>
      </p:sp>
    </p:spTree>
    <p:extLst>
      <p:ext uri="{BB962C8B-B14F-4D97-AF65-F5344CB8AC3E}">
        <p14:creationId xmlns:p14="http://schemas.microsoft.com/office/powerpoint/2010/main" val="12011120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rancescoeconomy.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hyperlink" Target="https://www.humandevelopment.va/en/risorse/documenti/oeconomicae-et-pecuniariae-quaestiones.html"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google.com/search?q=%22internal+organism%22+%2B%22christian%22&amp;sca_esv=55cb79dc624ae92a&amp;sxsrf=ADLYWIJj_JkJD-wFfBRxx1Z4vhYYiC4-tw%3A1719538973569&amp;ei=HRV-Zta-IvKVvr0Pn7uk8Ak&amp;ved=0ahUKEwiWwcntlf2GAxXyiq8BHZ8dCZ4Q4dUDCBE&amp;uact=5&amp;oq=%22internal+organism%22+%2B%22christian%22&amp;gs_lp=Egxnd3Mtd2l6LXNlcnAiICJpbnRlcm5hbCBvcmdhbmlzbSIgKyJjaHJpc3RpYW4iSIZZUOIMWMtGcAF4AJABAJgBc6AB1Q6qAQQyMC4xuAEDyAEA-AEBmAIAoAIAmAMAiAYBkgcAoAevCA&amp;sclient=gws-wiz-serp" TargetMode="External"/><Relationship Id="rId2" Type="http://schemas.openxmlformats.org/officeDocument/2006/relationships/hyperlink" Target="https://ja.wikipedia.org/wiki/LIBOR" TargetMode="External"/><Relationship Id="rId1" Type="http://schemas.openxmlformats.org/officeDocument/2006/relationships/slideLayout" Target="../slideLayouts/slideLayout6.xml"/><Relationship Id="rId4" Type="http://schemas.openxmlformats.org/officeDocument/2006/relationships/hyperlink" Target="https://www.ccel.org/ccel/aquinas/summa.XP_Q19_A2.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eow.alc.co.jp/search?q=minstrel+show#:~:text=minstrel%20show%E3%81%A8%E3%81%AF&amp;text=%E3%83%9F%E3%83%B3%E3%82%B9%E3%83%88%E3%83%AC%E3%83%AB%E3%83%BB%E3%82%B7%E3%83%A7%E3%83%BC%E2%97%861830%E5%B9%B4%E4%BB%A3,%E3%81%AA%E5%86%85%E5%AE%B9%E3%81%8C%E5%A4%9A%E3%81%8B%E3%81%A3%E3%81%9F%E3%80%82"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hyperlink" Target="https://ja.wikipedia.org/wiki/%E3%82%B7%E3%83%A3%E3%83%89%E3%83%BC%E3%83%BB%E3%83%90%E3%83%B3%E3%82%AD%E3%83%B3%E3%82%B0%E3%83%BB%E3%82%B7%E3%82%B9%E3%83%86%E3%83%A0" TargetMode="External"/><Relationship Id="rId4" Type="http://schemas.openxmlformats.org/officeDocument/2006/relationships/hyperlink" Target="https://en.wikipedia.org/wiki/Collateral_(financ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vatican.va/roman_curia/congregations/cfaith/documents/rc_con_cfaith_doc_20180106_oeconomicae-et-pecuniariae_en.html#_ftn46" TargetMode="External"/><Relationship Id="rId2" Type="http://schemas.openxmlformats.org/officeDocument/2006/relationships/hyperlink" Target="https://en.wikipedia.org/wiki/Offshore_bank" TargetMode="External"/><Relationship Id="rId1" Type="http://schemas.openxmlformats.org/officeDocument/2006/relationships/slideLayout" Target="../slideLayouts/slideLayout6.xml"/><Relationship Id="rId6" Type="http://schemas.openxmlformats.org/officeDocument/2006/relationships/hyperlink" Target="https://www.vatican.va/content/dam/francesco/pdf/encyclicals/documents/papa-francesco_20150524_enciclica-laudato-si_ja.pdf" TargetMode="External"/><Relationship Id="rId5" Type="http://schemas.openxmlformats.org/officeDocument/2006/relationships/hyperlink" Target="https://www.vatican.va/content/francesco/en/encyclicals/documents/papa-francesco_20150524_enciclica-laudato-si.html" TargetMode="External"/><Relationship Id="rId4" Type="http://schemas.openxmlformats.org/officeDocument/2006/relationships/hyperlink" Target="https://www.vatican.va/roman_curia/congregations/cfaith/documents/rc_con_cfaith_doc_20180106_oeconomicae-et-pecuniariae_en.html#_ftnref46"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llc-research.jp/blog/han_yaku/economic-substance-doctrine-codify/" TargetMode="External"/><Relationship Id="rId2" Type="http://schemas.openxmlformats.org/officeDocument/2006/relationships/hyperlink" Target="https://en.wikipedia.org/wiki/Gregory_v._Helvering" TargetMode="External"/><Relationship Id="rId1" Type="http://schemas.openxmlformats.org/officeDocument/2006/relationships/slideLayout" Target="../slideLayouts/slideLayout6.xml"/><Relationship Id="rId4" Type="http://schemas.openxmlformats.org/officeDocument/2006/relationships/hyperlink" Target="https://llc-research.jp/blog/column/295-taxation-in-competitive-coexistence-between-state-and-religion/"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llc-research.jp/blog/han_yaku/counterbalance-between-fair-and-equity/" TargetMode="External"/><Relationship Id="rId2" Type="http://schemas.openxmlformats.org/officeDocument/2006/relationships/hyperlink" Target="https://llc-research.jp/~archives/Papers/economic%20substance%20+%20church%20and%20state/taxation%20in%20competitive%20coexistence%20between%20state%20and%20religion__hannyaku%20rev9.docx"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www.vatican.va/roman_curia/congregations/cfaith/documents/rc_con_cfaith_doc_20180106_oeconomicae-et-pecuniariae_en.html#_ftn47"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 Id="rId5" Type="http://schemas.openxmlformats.org/officeDocument/2006/relationships/hyperlink" Target="https://www.vatican.va/content/benedict-xvi/en/speeches/2007/january/documents/hf_ben-xvi_spe_20070108_diplomatic-corps.html" TargetMode="External"/><Relationship Id="rId4" Type="http://schemas.openxmlformats.org/officeDocument/2006/relationships/hyperlink" Target="https://www.vatican.va/roman_curia/congregations/cfaith/documents/rc_con_cfaith_doc_20180106_oeconomicae-et-pecuniariae_en.html#_ftnref47"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amazon.co.jp/%E6%95%99%E4%BC%9A%E3%81%AE%E7%A4%BE%E4%BC%9A%E6%95%99%E8%AA%AC%E7%B6%B1%E8%A6%81-%E6%95%99%E7%9A%87%E5%BA%81%E6%AD%A3%E7%BE%A9%E3%81%A8%E5%B9%B3%E5%92%8C%E8%A9%95%E8%AD%B0%E4%BC%9A/dp/4877501460/ref=sr_1_2?__mk_ja_JP=%E3%82%AB%E3%82%BF%E3%82%AB%E3%83%8A&amp;crid=14KFEBFAUVQLB&amp;keywords=%E6%95%99%E4%BC%9A%E3%81%AE%E7%A4%BE%E4%BC%9A%E6%95%99%E8%AA%AC%E8%A6%81%E9%A0%85&amp;qid=1707524995&amp;sprefix=%E6%95%99%E4%BC%9A%E3%81%AE%E7%A4%BE%E4%BC%9A%E6%95%99%E8%AA%AC%E8%A6%81%E9%A0%85%2Caps%2C252&amp;sr=8-2" TargetMode="External"/><Relationship Id="rId3" Type="http://schemas.openxmlformats.org/officeDocument/2006/relationships/hyperlink" Target="https://www.vatican.va/roman_curia/congregations/cfaith/documents/rc_con_cfaith_doc_20180106_oeconomicae-et-pecuniariae_en.html#_ftnref48" TargetMode="External"/><Relationship Id="rId7" Type="http://schemas.openxmlformats.org/officeDocument/2006/relationships/hyperlink" Target="https://www.vatican.va/roman_curia/pontifical_councils/justpeace/documents/rc_pc_justpeace_doc_20060526_compendio-dott-soc_en.html#Savings%20and%20consumer%20goods" TargetMode="External"/><Relationship Id="rId2" Type="http://schemas.openxmlformats.org/officeDocument/2006/relationships/hyperlink" Target="https://www.vatican.va/roman_curia/congregations/cfaith/documents/rc_con_cfaith_doc_20180106_oeconomicae-et-pecuniariae_en.html#_ftn48" TargetMode="External"/><Relationship Id="rId1" Type="http://schemas.openxmlformats.org/officeDocument/2006/relationships/slideLayout" Target="../slideLayouts/slideLayout6.xml"/><Relationship Id="rId6" Type="http://schemas.openxmlformats.org/officeDocument/2006/relationships/hyperlink" Target="https://www.vatican.va/roman_curia/congregations/cfaith/documents/rc_con_cfaith_doc_20180106_oeconomicae-et-pecuniariae_en.html#_ftnref49" TargetMode="External"/><Relationship Id="rId5" Type="http://schemas.openxmlformats.org/officeDocument/2006/relationships/hyperlink" Target="https://www.vatican.va/roman_curia/congregations/cfaith/documents/rc_con_cfaith_doc_20180106_oeconomicae-et-pecuniariae_en.html#_ftn49" TargetMode="External"/><Relationship Id="rId4" Type="http://schemas.openxmlformats.org/officeDocument/2006/relationships/hyperlink" Target="https://www.vatican.va/content/benedict-xvi/en/encyclicals/documents/hf_ben-xvi_enc_20090629_caritas-in-veritate.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E72AE519-0FC3-479F-8244-2BA9CCE85C9E}"/>
              </a:ext>
            </a:extLst>
          </p:cNvPr>
          <p:cNvSpPr>
            <a:spLocks noGrp="1"/>
          </p:cNvSpPr>
          <p:nvPr>
            <p:ph type="subTitle" idx="1"/>
          </p:nvPr>
        </p:nvSpPr>
        <p:spPr>
          <a:xfrm>
            <a:off x="1142998" y="6054054"/>
            <a:ext cx="6858000" cy="877641"/>
          </a:xfrm>
        </p:spPr>
        <p:txBody>
          <a:bodyPr>
            <a:normAutofit lnSpcReduction="10000"/>
          </a:bodyPr>
          <a:lstStyle/>
          <a:p>
            <a:r>
              <a:rPr kumimoji="1" lang="en-US" altLang="ja-JP" sz="1400" dirty="0"/>
              <a:t>2024.09.21</a:t>
            </a:r>
            <a:r>
              <a:rPr kumimoji="1" lang="ja-JP" altLang="en-US" sz="1400" dirty="0"/>
              <a:t>＠真生会館</a:t>
            </a:r>
            <a:endParaRPr kumimoji="1" lang="en-US" altLang="ja-JP" sz="1400" dirty="0"/>
          </a:p>
          <a:p>
            <a:r>
              <a:rPr kumimoji="1" lang="ja-JP" altLang="en-US" sz="1400" dirty="0"/>
              <a:t>半訳：齋藤旬</a:t>
            </a:r>
            <a:endParaRPr kumimoji="1" lang="en-US" altLang="ja-JP" sz="1400" dirty="0"/>
          </a:p>
          <a:p>
            <a:r>
              <a:rPr kumimoji="1" lang="en-US" altLang="ja-JP" sz="1400" dirty="0"/>
              <a:t>2024.08.14</a:t>
            </a:r>
            <a:r>
              <a:rPr lang="ja-JP" altLang="en-US" sz="1400" dirty="0"/>
              <a:t> </a:t>
            </a:r>
            <a:r>
              <a:rPr lang="en-US" altLang="ja-JP" sz="1400" dirty="0"/>
              <a:t>rev</a:t>
            </a:r>
            <a:r>
              <a:rPr lang="en-US" altLang="ja-JP" sz="1400"/>
              <a:t>.10g</a:t>
            </a:r>
            <a:endParaRPr kumimoji="1" lang="ja-JP" altLang="en-US" dirty="0"/>
          </a:p>
        </p:txBody>
      </p:sp>
      <p:sp>
        <p:nvSpPr>
          <p:cNvPr id="4" name="タイトル 1">
            <a:extLst>
              <a:ext uri="{FF2B5EF4-FFF2-40B4-BE49-F238E27FC236}">
                <a16:creationId xmlns:a16="http://schemas.microsoft.com/office/drawing/2014/main" id="{187CFF21-C3DC-4DCF-AC70-43A11ED7739C}"/>
              </a:ext>
            </a:extLst>
          </p:cNvPr>
          <p:cNvSpPr>
            <a:spLocks noGrp="1"/>
          </p:cNvSpPr>
          <p:nvPr>
            <p:ph type="ctrTitle"/>
          </p:nvPr>
        </p:nvSpPr>
        <p:spPr>
          <a:xfrm>
            <a:off x="220921" y="419108"/>
            <a:ext cx="8702154" cy="1507875"/>
          </a:xfrm>
        </p:spPr>
        <p:txBody>
          <a:bodyPr anchor="ctr" anchorCtr="0">
            <a:normAutofit fontScale="90000"/>
          </a:bodyPr>
          <a:lstStyle/>
          <a:p>
            <a:pPr algn="ctr">
              <a:lnSpc>
                <a:spcPct val="100000"/>
              </a:lnSpc>
            </a:pPr>
            <a:r>
              <a:rPr kumimoji="1" lang="ja-JP" altLang="en-US" sz="32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真生会館 学び合いの会 分科会</a:t>
            </a:r>
            <a:r>
              <a:rPr kumimoji="1" lang="en-US" altLang="ja-JP" sz="14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(2024</a:t>
            </a:r>
            <a:r>
              <a:rPr kumimoji="1" lang="ja-JP" altLang="en-US" sz="14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年</a:t>
            </a:r>
            <a:r>
              <a:rPr kumimoji="1" lang="en-US" altLang="ja-JP" sz="14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a:t>
            </a:r>
            <a:br>
              <a:rPr kumimoji="1" lang="en-US" altLang="ja-JP" sz="11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br>
            <a:r>
              <a:rPr kumimoji="1" lang="ja-JP" altLang="en-US" sz="24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教皇フランシスコの思想</a:t>
            </a:r>
            <a:br>
              <a:rPr kumimoji="1" lang="en-US" altLang="ja-JP" sz="24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br>
            <a:r>
              <a:rPr kumimoji="1" lang="en-US" altLang="ja-JP" sz="10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hlinkClick r:id="rId3"/>
              </a:rPr>
              <a:t> </a:t>
            </a:r>
            <a:br>
              <a:rPr kumimoji="1" lang="en-US" altLang="ja-JP" sz="32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hlinkClick r:id="rId3"/>
              </a:rPr>
            </a:br>
            <a:r>
              <a:rPr lang="en-US" altLang="ja-JP" sz="1800" i="1" dirty="0">
                <a:effectLst/>
                <a:latin typeface="游明朝" panose="02020400000000000000" pitchFamily="18" charset="-128"/>
                <a:cs typeface="Times New Roman" panose="02020603050405020304" pitchFamily="18" charset="0"/>
                <a:hlinkClick r:id="rId3"/>
              </a:rPr>
              <a:t>Economy of Francesco</a:t>
            </a:r>
            <a:r>
              <a:rPr lang="en-US" altLang="ja-JP" sz="1800" dirty="0">
                <a:effectLst/>
                <a:latin typeface="游明朝" panose="02020400000000000000" pitchFamily="18" charset="-128"/>
                <a:cs typeface="Times New Roman" panose="02020603050405020304" pitchFamily="18" charset="0"/>
                <a:hlinkClick r:id="rId3"/>
              </a:rPr>
              <a:t> </a:t>
            </a:r>
            <a:r>
              <a:rPr lang="ja-JP" altLang="en-US" sz="1800" dirty="0">
                <a:effectLst/>
                <a:latin typeface="游明朝" panose="02020400000000000000" pitchFamily="18" charset="-128"/>
                <a:cs typeface="Times New Roman" panose="02020603050405020304" pitchFamily="18" charset="0"/>
              </a:rPr>
              <a:t>基調論文</a:t>
            </a:r>
            <a:br>
              <a:rPr lang="en-US" altLang="ja-JP" sz="1800" dirty="0">
                <a:effectLst/>
                <a:latin typeface="游明朝" panose="02020400000000000000" pitchFamily="18" charset="-128"/>
                <a:cs typeface="Times New Roman" panose="02020603050405020304" pitchFamily="18" charset="0"/>
              </a:rPr>
            </a:br>
            <a:r>
              <a:rPr lang="ja-JP" altLang="ja-JP" sz="2200" b="1"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altLang="ja-JP" sz="2200" b="1" i="1" kern="100" dirty="0" err="1">
                <a:effectLst/>
                <a:latin typeface="游明朝" panose="02020400000000000000" pitchFamily="18" charset="-128"/>
                <a:ea typeface="游明朝" panose="02020400000000000000" pitchFamily="18" charset="-128"/>
                <a:cs typeface="Times New Roman" panose="02020603050405020304" pitchFamily="18" charset="0"/>
              </a:rPr>
              <a:t>Oeconomicae</a:t>
            </a:r>
            <a:r>
              <a:rPr lang="en-US" altLang="ja-JP" sz="2200" b="1" i="1" kern="100" dirty="0">
                <a:effectLst/>
                <a:latin typeface="游明朝" panose="02020400000000000000" pitchFamily="18" charset="-128"/>
                <a:ea typeface="游明朝" panose="02020400000000000000" pitchFamily="18" charset="-128"/>
                <a:cs typeface="Times New Roman" panose="02020603050405020304" pitchFamily="18" charset="0"/>
              </a:rPr>
              <a:t> et </a:t>
            </a:r>
            <a:r>
              <a:rPr lang="en-US" altLang="ja-JP" sz="2200" b="1" i="1" kern="100" dirty="0" err="1">
                <a:effectLst/>
                <a:latin typeface="游明朝" panose="02020400000000000000" pitchFamily="18" charset="-128"/>
                <a:ea typeface="游明朝" panose="02020400000000000000" pitchFamily="18" charset="-128"/>
                <a:cs typeface="Times New Roman" panose="02020603050405020304" pitchFamily="18" charset="0"/>
              </a:rPr>
              <a:t>pecuniariae</a:t>
            </a:r>
            <a:r>
              <a:rPr lang="en-US" altLang="ja-JP" sz="2200" b="1" i="1" kern="100" dirty="0">
                <a:effectLst/>
                <a:latin typeface="游明朝" panose="02020400000000000000" pitchFamily="18" charset="-128"/>
                <a:ea typeface="游明朝" panose="02020400000000000000" pitchFamily="18" charset="-128"/>
                <a:cs typeface="Times New Roman" panose="02020603050405020304" pitchFamily="18" charset="0"/>
              </a:rPr>
              <a:t> quaestiones</a:t>
            </a:r>
            <a:r>
              <a:rPr lang="ja-JP" altLang="ja-JP" sz="2200" b="1"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ja-JP" sz="1100" b="1" dirty="0">
                <a:effectLst/>
                <a:ea typeface="游明朝" panose="02020400000000000000" pitchFamily="18" charset="-128"/>
                <a:cs typeface="Times New Roman" panose="02020603050405020304" pitchFamily="18" charset="0"/>
              </a:rPr>
              <a:t>現行経済金融の様々な問題点</a:t>
            </a:r>
            <a:br>
              <a:rPr lang="en-US" altLang="ja-JP" sz="2200" b="1" kern="100" dirty="0">
                <a:effectLst/>
                <a:latin typeface="游明朝" panose="02020400000000000000" pitchFamily="18" charset="-128"/>
                <a:ea typeface="游明朝" panose="02020400000000000000" pitchFamily="18" charset="-128"/>
                <a:cs typeface="Times New Roman" panose="02020603050405020304" pitchFamily="18" charset="0"/>
              </a:rPr>
            </a:br>
            <a:r>
              <a:rPr lang="en-US" altLang="ja-JP" sz="1200" b="1" i="1" dirty="0">
                <a:effectLst/>
                <a:latin typeface="游明朝" panose="02020400000000000000" pitchFamily="18" charset="-128"/>
                <a:cs typeface="Times New Roman" panose="02020603050405020304" pitchFamily="18" charset="0"/>
              </a:rPr>
              <a:t>Considerations for an Ethical Discernment Regarding Some Aspects of the Present Economic-Financial System</a:t>
            </a:r>
            <a:br>
              <a:rPr lang="en-US" altLang="ja-JP" sz="1200" b="1" i="1" dirty="0">
                <a:effectLst/>
                <a:latin typeface="游明朝" panose="02020400000000000000" pitchFamily="18" charset="-128"/>
                <a:cs typeface="Times New Roman" panose="02020603050405020304" pitchFamily="18" charset="0"/>
              </a:rPr>
            </a:br>
            <a:r>
              <a:rPr lang="ja-JP" altLang="ja-JP" sz="1600" b="1" kern="100" dirty="0">
                <a:effectLst/>
                <a:latin typeface="游明朝" panose="02020400000000000000" pitchFamily="18" charset="-128"/>
                <a:ea typeface="游明朝" panose="02020400000000000000" pitchFamily="18" charset="-128"/>
                <a:cs typeface="Times New Roman" panose="02020603050405020304" pitchFamily="18" charset="0"/>
              </a:rPr>
              <a:t>現行経済金融システムの諸相に関し</a:t>
            </a:r>
            <a:r>
              <a:rPr lang="en-US" altLang="ja-JP" sz="1600" b="1" kern="100" dirty="0">
                <a:effectLst/>
                <a:latin typeface="游明朝" panose="02020400000000000000" pitchFamily="18" charset="-128"/>
                <a:ea typeface="游明朝" panose="02020400000000000000" pitchFamily="18" charset="-128"/>
                <a:cs typeface="Times New Roman" panose="02020603050405020304" pitchFamily="18" charset="0"/>
              </a:rPr>
              <a:t>an ethical discernment</a:t>
            </a:r>
            <a:r>
              <a:rPr lang="ja-JP" altLang="ja-JP" sz="1600" b="1" kern="100" dirty="0">
                <a:effectLst/>
                <a:latin typeface="游明朝" panose="02020400000000000000" pitchFamily="18" charset="-128"/>
                <a:ea typeface="游明朝" panose="02020400000000000000" pitchFamily="18" charset="-128"/>
                <a:cs typeface="Times New Roman" panose="02020603050405020304" pitchFamily="18" charset="0"/>
              </a:rPr>
              <a:t>するための様々な約因</a:t>
            </a:r>
            <a:br>
              <a:rPr lang="en-US" altLang="ja-JP" sz="1800" b="1" kern="100" dirty="0">
                <a:effectLst/>
                <a:latin typeface="游明朝" panose="02020400000000000000" pitchFamily="18" charset="-128"/>
                <a:ea typeface="游明朝" panose="02020400000000000000" pitchFamily="18" charset="-128"/>
                <a:cs typeface="Times New Roman" panose="02020603050405020304" pitchFamily="18" charset="0"/>
              </a:rPr>
            </a:br>
            <a:r>
              <a:rPr lang="ja-JP" altLang="en-US" sz="2000" b="1" kern="100" dirty="0">
                <a:effectLst/>
                <a:latin typeface="游明朝" panose="02020400000000000000" pitchFamily="18" charset="-128"/>
                <a:ea typeface="游明朝" panose="02020400000000000000" pitchFamily="18" charset="-128"/>
                <a:cs typeface="Times New Roman" panose="02020603050405020304" pitchFamily="18" charset="0"/>
              </a:rPr>
              <a:t>全</a:t>
            </a:r>
            <a:r>
              <a:rPr lang="en-US" altLang="ja-JP" sz="2000" b="1" kern="100" dirty="0">
                <a:effectLst/>
                <a:latin typeface="游明朝" panose="02020400000000000000" pitchFamily="18" charset="-128"/>
                <a:ea typeface="游明朝" panose="02020400000000000000" pitchFamily="18" charset="-128"/>
                <a:cs typeface="Times New Roman" panose="02020603050405020304" pitchFamily="18" charset="0"/>
              </a:rPr>
              <a:t>34</a:t>
            </a:r>
            <a:r>
              <a:rPr lang="ja-JP" altLang="en-US" sz="2000" b="1" kern="100" dirty="0">
                <a:effectLst/>
                <a:latin typeface="游明朝" panose="02020400000000000000" pitchFamily="18" charset="-128"/>
                <a:ea typeface="游明朝" panose="02020400000000000000" pitchFamily="18" charset="-128"/>
                <a:cs typeface="Times New Roman" panose="02020603050405020304" pitchFamily="18" charset="0"/>
              </a:rPr>
              <a:t>節を</a:t>
            </a:r>
            <a:r>
              <a:rPr lang="en-US" altLang="ja-JP" sz="2000" b="1" kern="100" dirty="0">
                <a:effectLst/>
                <a:latin typeface="游明朝" panose="02020400000000000000" pitchFamily="18" charset="-128"/>
                <a:ea typeface="游明朝" panose="02020400000000000000" pitchFamily="18" charset="-128"/>
                <a:cs typeface="Times New Roman" panose="02020603050405020304" pitchFamily="18" charset="0"/>
              </a:rPr>
              <a:t>5</a:t>
            </a:r>
            <a:r>
              <a:rPr lang="ja-JP" altLang="en-US" sz="2000" b="1" kern="100" dirty="0">
                <a:effectLst/>
                <a:latin typeface="游明朝" panose="02020400000000000000" pitchFamily="18" charset="-128"/>
                <a:ea typeface="游明朝" panose="02020400000000000000" pitchFamily="18" charset="-128"/>
                <a:cs typeface="Times New Roman" panose="02020603050405020304" pitchFamily="18" charset="0"/>
              </a:rPr>
              <a:t>回に分けて精読</a:t>
            </a:r>
            <a:endParaRPr kumimoji="1" lang="ja-JP" altLang="en-US" sz="5400" dirty="0"/>
          </a:p>
        </p:txBody>
      </p:sp>
      <p:sp>
        <p:nvSpPr>
          <p:cNvPr id="5" name="スライド番号プレースホルダー 4">
            <a:extLst>
              <a:ext uri="{FF2B5EF4-FFF2-40B4-BE49-F238E27FC236}">
                <a16:creationId xmlns:a16="http://schemas.microsoft.com/office/drawing/2014/main" id="{202186DA-AAA5-4029-9BE9-E6427CD23140}"/>
              </a:ext>
            </a:extLst>
          </p:cNvPr>
          <p:cNvSpPr>
            <a:spLocks noGrp="1"/>
          </p:cNvSpPr>
          <p:nvPr>
            <p:ph type="sldNum" sz="quarter" idx="12"/>
          </p:nvPr>
        </p:nvSpPr>
        <p:spPr/>
        <p:txBody>
          <a:bodyPr/>
          <a:lstStyle/>
          <a:p>
            <a:fld id="{61C8C209-2824-4C64-AE41-02F26CB68BE2}" type="slidenum">
              <a:rPr kumimoji="1" lang="ja-JP" altLang="en-US" smtClean="0"/>
              <a:t>1</a:t>
            </a:fld>
            <a:endParaRPr kumimoji="1" lang="ja-JP" altLang="en-US" dirty="0"/>
          </a:p>
        </p:txBody>
      </p:sp>
      <p:sp>
        <p:nvSpPr>
          <p:cNvPr id="7" name="テキスト ボックス 6">
            <a:extLst>
              <a:ext uri="{FF2B5EF4-FFF2-40B4-BE49-F238E27FC236}">
                <a16:creationId xmlns:a16="http://schemas.microsoft.com/office/drawing/2014/main" id="{73DB62FC-E670-48A4-8983-69EAA1001D13}"/>
              </a:ext>
            </a:extLst>
          </p:cNvPr>
          <p:cNvSpPr txBox="1"/>
          <p:nvPr/>
        </p:nvSpPr>
        <p:spPr>
          <a:xfrm>
            <a:off x="-385295" y="4106969"/>
            <a:ext cx="9217754" cy="1567096"/>
          </a:xfrm>
          <a:prstGeom prst="rect">
            <a:avLst/>
          </a:prstGeom>
          <a:noFill/>
        </p:spPr>
        <p:txBody>
          <a:bodyPr wrap="square" rtlCol="0">
            <a:spAutoFit/>
          </a:bodyPr>
          <a:lstStyle/>
          <a:p>
            <a:pPr marL="321945">
              <a:lnSpc>
                <a:spcPts val="1500"/>
              </a:lnSpc>
              <a:spcAft>
                <a:spcPts val="1000"/>
              </a:spcAft>
            </a:pP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2024</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年第一回　</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3</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16</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日：第</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1</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節～第</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9</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節 　</a:t>
            </a:r>
            <a:r>
              <a:rPr kumimoji="1" lang="ja-JP" altLang="en-US" sz="10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今の時代を生きる私達は、それぞれの人間ペルソナの限られた</a:t>
            </a:r>
            <a:r>
              <a:rPr kumimoji="1" lang="en-US" altLang="ja-JP" sz="10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vision</a:t>
            </a:r>
            <a:r>
              <a:rPr kumimoji="1" lang="ja-JP" altLang="en-US" sz="10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しか示していない</a:t>
            </a:r>
            <a:endParaRPr lang="en-US" altLang="ja-JP" sz="1000" dirty="0">
              <a:effectLst/>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500"/>
              </a:lnSpc>
              <a:spcAft>
                <a:spcPts val="1000"/>
              </a:spcAft>
            </a:pP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2024</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年第二回　</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5</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18</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日：第</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10</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節～第</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17</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節</a:t>
            </a:r>
            <a:r>
              <a:rPr lang="ja-JP" altLang="en-US" sz="1100" dirty="0">
                <a:effectLst/>
                <a:latin typeface="Arial Narrow" panose="020B0606020202030204" pitchFamily="34" charset="0"/>
                <a:ea typeface="HG丸ｺﾞｼｯｸM-PRO" panose="020F0600000000000000" pitchFamily="50" charset="-128"/>
                <a:cs typeface="Times New Roman" panose="02020603050405020304" pitchFamily="18" charset="0"/>
              </a:rPr>
              <a:t>　</a:t>
            </a:r>
            <a:r>
              <a:rPr kumimoji="1" lang="ja-JP" altLang="en-US" sz="10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それぞれの人間ペルソナによる或る自発的率先が、何よりも求められている</a:t>
            </a:r>
            <a:endParaRPr lang="en-US" altLang="ja-JP" sz="1200" dirty="0">
              <a:effectLst/>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marR="0" lvl="0" indent="0" defTabSz="457200" rtl="0" eaLnBrk="1" fontAlgn="auto" latinLnBrk="0" hangingPunct="1">
              <a:lnSpc>
                <a:spcPts val="1500"/>
              </a:lnSpc>
              <a:spcBef>
                <a:spcPts val="0"/>
              </a:spcBef>
              <a:spcAft>
                <a:spcPts val="1000"/>
              </a:spcAft>
              <a:buClrTx/>
              <a:buSzTx/>
              <a:buFontTx/>
              <a:buNone/>
              <a:tabLst/>
              <a:defRPr/>
            </a:pP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2024</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年第三回　</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7</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20</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日：第</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18</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節～第</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26</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節  </a:t>
            </a:r>
            <a:endPar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500"/>
              </a:lnSpc>
              <a:spcAft>
                <a:spcPts val="1000"/>
              </a:spcAft>
            </a:pP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2024</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年第四回　</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9</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21</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日：第</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27</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節～第</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33</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節　</a:t>
            </a:r>
            <a:endPar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500"/>
              </a:lnSpc>
              <a:spcAft>
                <a:spcPts val="1000"/>
              </a:spcAft>
            </a:pP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2024</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年第五回   </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11</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16</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日：第</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34</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節</a:t>
            </a:r>
            <a:endPar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endParaRPr>
          </a:p>
        </p:txBody>
      </p:sp>
      <p:sp>
        <p:nvSpPr>
          <p:cNvPr id="2" name="正方形/長方形 1">
            <a:extLst>
              <a:ext uri="{FF2B5EF4-FFF2-40B4-BE49-F238E27FC236}">
                <a16:creationId xmlns:a16="http://schemas.microsoft.com/office/drawing/2014/main" id="{F9FB971B-3E46-48C3-93DD-E0BA6626F0E6}"/>
              </a:ext>
            </a:extLst>
          </p:cNvPr>
          <p:cNvSpPr/>
          <p:nvPr/>
        </p:nvSpPr>
        <p:spPr>
          <a:xfrm>
            <a:off x="0" y="5011929"/>
            <a:ext cx="9144000" cy="31765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6" name="Picture 2">
            <a:hlinkClick r:id="rId4"/>
            <a:extLst>
              <a:ext uri="{FF2B5EF4-FFF2-40B4-BE49-F238E27FC236}">
                <a16:creationId xmlns:a16="http://schemas.microsoft.com/office/drawing/2014/main" id="{96888487-26D1-E969-F201-A85222FA6CB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161" y="2582919"/>
            <a:ext cx="2428329" cy="1323439"/>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a:extLst>
              <a:ext uri="{FF2B5EF4-FFF2-40B4-BE49-F238E27FC236}">
                <a16:creationId xmlns:a16="http://schemas.microsoft.com/office/drawing/2014/main" id="{B1944767-BA8D-3D1A-9A11-A2EB20010A07}"/>
              </a:ext>
            </a:extLst>
          </p:cNvPr>
          <p:cNvSpPr txBox="1"/>
          <p:nvPr/>
        </p:nvSpPr>
        <p:spPr>
          <a:xfrm>
            <a:off x="2494840" y="2709920"/>
            <a:ext cx="6649160" cy="1077218"/>
          </a:xfrm>
          <a:prstGeom prst="rect">
            <a:avLst/>
          </a:prstGeom>
          <a:noFill/>
        </p:spPr>
        <p:txBody>
          <a:bodyPr wrap="square" rtlCol="0">
            <a:spAutoFit/>
          </a:bodyPr>
          <a:lstStyle/>
          <a:p>
            <a:r>
              <a:rPr kumimoji="1" lang="ja-JP" altLang="en-US" sz="1600" dirty="0"/>
              <a:t>第</a:t>
            </a:r>
            <a:r>
              <a:rPr kumimoji="1" lang="en-US" altLang="ja-JP" sz="1600" dirty="0"/>
              <a:t>1</a:t>
            </a:r>
            <a:r>
              <a:rPr kumimoji="1" lang="ja-JP" altLang="en-US" sz="1600" dirty="0"/>
              <a:t>章「はじめに」</a:t>
            </a:r>
            <a:r>
              <a:rPr kumimoji="1" lang="en-US" altLang="ja-JP" sz="1600" dirty="0"/>
              <a:t>								</a:t>
            </a:r>
            <a:r>
              <a:rPr kumimoji="1" lang="ja-JP" altLang="en-US" sz="1600" dirty="0"/>
              <a:t>第</a:t>
            </a:r>
            <a:r>
              <a:rPr kumimoji="1" lang="en-US" altLang="ja-JP" sz="1600" dirty="0"/>
              <a:t>1</a:t>
            </a:r>
            <a:r>
              <a:rPr kumimoji="1" lang="ja-JP" altLang="en-US" sz="1600" dirty="0"/>
              <a:t>節～第</a:t>
            </a:r>
            <a:r>
              <a:rPr kumimoji="1" lang="en-US" altLang="ja-JP" sz="1600" dirty="0"/>
              <a:t>6</a:t>
            </a:r>
            <a:r>
              <a:rPr kumimoji="1" lang="ja-JP" altLang="en-US" sz="1600" dirty="0"/>
              <a:t>節</a:t>
            </a:r>
            <a:endParaRPr kumimoji="1" lang="en-US" altLang="ja-JP" sz="1600" dirty="0"/>
          </a:p>
          <a:p>
            <a:r>
              <a:rPr kumimoji="1" lang="ja-JP" altLang="en-US" sz="1600" dirty="0"/>
              <a:t>第</a:t>
            </a:r>
            <a:r>
              <a:rPr kumimoji="1" lang="en-US" altLang="ja-JP" sz="1600" dirty="0"/>
              <a:t>2</a:t>
            </a:r>
            <a:r>
              <a:rPr kumimoji="1" lang="ja-JP" altLang="en-US" sz="1600" dirty="0"/>
              <a:t>章「根本となる様々な約因」</a:t>
            </a:r>
            <a:r>
              <a:rPr kumimoji="1" lang="en-US" altLang="ja-JP" sz="1600" dirty="0"/>
              <a:t>					</a:t>
            </a:r>
            <a:r>
              <a:rPr kumimoji="1" lang="ja-JP" altLang="en-US" sz="1600" dirty="0"/>
              <a:t>第</a:t>
            </a:r>
            <a:r>
              <a:rPr kumimoji="1" lang="en-US" altLang="ja-JP" sz="1600" dirty="0"/>
              <a:t>7</a:t>
            </a:r>
            <a:r>
              <a:rPr kumimoji="1" lang="ja-JP" altLang="en-US" sz="1600" dirty="0"/>
              <a:t>節～第</a:t>
            </a:r>
            <a:r>
              <a:rPr kumimoji="1" lang="en-US" altLang="ja-JP" sz="1600" dirty="0"/>
              <a:t>17</a:t>
            </a:r>
            <a:r>
              <a:rPr kumimoji="1" lang="ja-JP" altLang="en-US" sz="1600" dirty="0"/>
              <a:t>節</a:t>
            </a:r>
            <a:endParaRPr kumimoji="1" lang="en-US" altLang="ja-JP" sz="1600" dirty="0"/>
          </a:p>
          <a:p>
            <a:r>
              <a:rPr kumimoji="1" lang="ja-JP" altLang="en-US" sz="1600" dirty="0"/>
              <a:t>第</a:t>
            </a:r>
            <a:r>
              <a:rPr kumimoji="1" lang="en-US" altLang="ja-JP" sz="1600" dirty="0"/>
              <a:t>3</a:t>
            </a:r>
            <a:r>
              <a:rPr kumimoji="1" lang="ja-JP" altLang="en-US" sz="1600" dirty="0"/>
              <a:t>章「現行の文脈に関して解明された幾つかの事柄」</a:t>
            </a:r>
            <a:r>
              <a:rPr kumimoji="1" lang="en-US" altLang="ja-JP" sz="1600" dirty="0"/>
              <a:t>	</a:t>
            </a:r>
            <a:r>
              <a:rPr kumimoji="1" lang="ja-JP" altLang="en-US" sz="1600" dirty="0"/>
              <a:t>第</a:t>
            </a:r>
            <a:r>
              <a:rPr kumimoji="1" lang="en-US" altLang="ja-JP" sz="1600" dirty="0"/>
              <a:t>18</a:t>
            </a:r>
            <a:r>
              <a:rPr kumimoji="1" lang="ja-JP" altLang="en-US" sz="1600" dirty="0"/>
              <a:t>節～第</a:t>
            </a:r>
            <a:r>
              <a:rPr kumimoji="1" lang="en-US" altLang="ja-JP" sz="1600" dirty="0"/>
              <a:t>33</a:t>
            </a:r>
            <a:r>
              <a:rPr kumimoji="1" lang="ja-JP" altLang="en-US" sz="1600" dirty="0"/>
              <a:t>節</a:t>
            </a:r>
            <a:endParaRPr kumimoji="1" lang="en-US" altLang="ja-JP" sz="1600" dirty="0"/>
          </a:p>
          <a:p>
            <a:r>
              <a:rPr kumimoji="1" lang="ja-JP" altLang="en-US" sz="1600" dirty="0"/>
              <a:t>第</a:t>
            </a:r>
            <a:r>
              <a:rPr kumimoji="1" lang="en-US" altLang="ja-JP" sz="1600" dirty="0"/>
              <a:t>4</a:t>
            </a:r>
            <a:r>
              <a:rPr kumimoji="1" lang="ja-JP" altLang="en-US" sz="1600" dirty="0"/>
              <a:t>章「結論」</a:t>
            </a:r>
            <a:r>
              <a:rPr kumimoji="1" lang="en-US" altLang="ja-JP" sz="1600" dirty="0"/>
              <a:t>									</a:t>
            </a:r>
            <a:r>
              <a:rPr kumimoji="1" lang="ja-JP" altLang="en-US" sz="1600" dirty="0"/>
              <a:t>第</a:t>
            </a:r>
            <a:r>
              <a:rPr kumimoji="1" lang="en-US" altLang="ja-JP" sz="1600" dirty="0"/>
              <a:t>34</a:t>
            </a:r>
            <a:r>
              <a:rPr kumimoji="1" lang="ja-JP" altLang="en-US" sz="1600" dirty="0"/>
              <a:t>節</a:t>
            </a:r>
          </a:p>
        </p:txBody>
      </p:sp>
      <p:sp>
        <p:nvSpPr>
          <p:cNvPr id="6" name="テキスト ボックス 5">
            <a:extLst>
              <a:ext uri="{FF2B5EF4-FFF2-40B4-BE49-F238E27FC236}">
                <a16:creationId xmlns:a16="http://schemas.microsoft.com/office/drawing/2014/main" id="{712D5A2D-A355-5D02-8A31-FAC1035A6B66}"/>
              </a:ext>
            </a:extLst>
          </p:cNvPr>
          <p:cNvSpPr txBox="1"/>
          <p:nvPr/>
        </p:nvSpPr>
        <p:spPr>
          <a:xfrm>
            <a:off x="3426942" y="4754853"/>
            <a:ext cx="5738750" cy="279628"/>
          </a:xfrm>
          <a:prstGeom prst="rect">
            <a:avLst/>
          </a:prstGeom>
          <a:noFill/>
        </p:spPr>
        <p:txBody>
          <a:bodyPr wrap="none" rtlCol="0">
            <a:spAutoFit/>
          </a:bodyPr>
          <a:lstStyle/>
          <a:p>
            <a:pPr marL="321945" marR="0" lvl="0" indent="0" algn="l" defTabSz="457200" rtl="0" eaLnBrk="1" fontAlgn="auto" latinLnBrk="0" hangingPunct="1">
              <a:lnSpc>
                <a:spcPts val="100"/>
              </a:lnSpc>
              <a:spcBef>
                <a:spcPts val="0"/>
              </a:spcBef>
              <a:spcAft>
                <a:spcPts val="1000"/>
              </a:spcAft>
              <a:buClrTx/>
              <a:buSzTx/>
              <a:buFontTx/>
              <a:buNone/>
              <a:tabLst/>
              <a:defRPr/>
            </a:pPr>
            <a:r>
              <a:rPr kumimoji="0" lang="ja-JP" altLang="en-US"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経済と金融の形而下代行者が、倫理に関する見当識 </a:t>
            </a:r>
            <a:r>
              <a:rPr kumimoji="0" lang="en-US" altLang="ja-JP"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(bearings)</a:t>
            </a:r>
            <a:r>
              <a:rPr kumimoji="0" lang="ja-JP" altLang="en-US"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をどう持てば良いのか、</a:t>
            </a:r>
            <a:endParaRPr kumimoji="0" lang="en-US" altLang="ja-JP"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321945" marR="0" lvl="0" indent="0" algn="l" defTabSz="457200" rtl="0" eaLnBrk="1" fontAlgn="auto" latinLnBrk="0" hangingPunct="1">
              <a:lnSpc>
                <a:spcPts val="100"/>
              </a:lnSpc>
              <a:spcBef>
                <a:spcPts val="0"/>
              </a:spcBef>
              <a:spcAft>
                <a:spcPts val="1000"/>
              </a:spcAft>
              <a:buClrTx/>
              <a:buSzTx/>
              <a:buFontTx/>
              <a:buNone/>
              <a:tabLst/>
              <a:defRPr/>
            </a:pPr>
            <a:r>
              <a:rPr kumimoji="0" lang="ja-JP" altLang="en-US"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詳しく具体的に示して欲しいという要望が、彼ら全員から益々多く寄せられている。</a:t>
            </a:r>
            <a:endParaRPr kumimoji="0" lang="en-US" altLang="ja-JP" sz="16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sp>
        <p:nvSpPr>
          <p:cNvPr id="10" name="テキスト ボックス 9">
            <a:extLst>
              <a:ext uri="{FF2B5EF4-FFF2-40B4-BE49-F238E27FC236}">
                <a16:creationId xmlns:a16="http://schemas.microsoft.com/office/drawing/2014/main" id="{4CCE2221-6B42-2175-7A83-7C587C60E37E}"/>
              </a:ext>
            </a:extLst>
          </p:cNvPr>
          <p:cNvSpPr txBox="1"/>
          <p:nvPr/>
        </p:nvSpPr>
        <p:spPr>
          <a:xfrm>
            <a:off x="3426942" y="5105718"/>
            <a:ext cx="5775620" cy="279628"/>
          </a:xfrm>
          <a:prstGeom prst="rect">
            <a:avLst/>
          </a:prstGeom>
          <a:noFill/>
        </p:spPr>
        <p:txBody>
          <a:bodyPr wrap="none" rtlCol="0">
            <a:spAutoFit/>
          </a:bodyPr>
          <a:lstStyle/>
          <a:p>
            <a:pPr marL="321945" marR="0" lvl="0" indent="0" algn="l" defTabSz="457200" rtl="0" eaLnBrk="1" fontAlgn="auto" latinLnBrk="0" hangingPunct="1">
              <a:lnSpc>
                <a:spcPts val="100"/>
              </a:lnSpc>
              <a:spcBef>
                <a:spcPts val="0"/>
              </a:spcBef>
              <a:spcAft>
                <a:spcPts val="1000"/>
              </a:spcAft>
              <a:buClrTx/>
              <a:buSzTx/>
              <a:buFontTx/>
              <a:buNone/>
              <a:tabLst/>
              <a:defRPr/>
            </a:pPr>
            <a:r>
              <a:rPr kumimoji="0" lang="en-US" altLang="ja-JP"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lawfulness</a:t>
            </a:r>
            <a:r>
              <a:rPr kumimoji="0" lang="ja-JP" altLang="en-US"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（形而上法的正当性）且つ</a:t>
            </a:r>
            <a:r>
              <a:rPr kumimoji="0" lang="en-US" altLang="ja-JP"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no intention of tax avoidance(</a:t>
            </a:r>
            <a:r>
              <a:rPr kumimoji="0" lang="ja-JP" altLang="en-US"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税金逃れの意図無し</a:t>
            </a:r>
            <a:r>
              <a:rPr kumimoji="0" lang="en-US" altLang="ja-JP"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p>
          <a:p>
            <a:pPr marL="321945" marR="0" lvl="0" indent="0" algn="l" defTabSz="457200" rtl="0" eaLnBrk="1" fontAlgn="auto" latinLnBrk="0" hangingPunct="1">
              <a:lnSpc>
                <a:spcPts val="100"/>
              </a:lnSpc>
              <a:spcBef>
                <a:spcPts val="0"/>
              </a:spcBef>
              <a:spcAft>
                <a:spcPts val="1000"/>
              </a:spcAft>
              <a:buClrTx/>
              <a:buSzTx/>
              <a:buFontTx/>
              <a:buNone/>
              <a:tabLst/>
              <a:defRPr/>
            </a:pPr>
            <a:r>
              <a:rPr kumimoji="0" lang="ja-JP" altLang="en-US"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である</a:t>
            </a:r>
            <a:r>
              <a:rPr kumimoji="0" lang="en-US" altLang="ja-JP"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business</a:t>
            </a:r>
            <a:r>
              <a:rPr kumimoji="0" lang="ja-JP" altLang="en-US"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には、国家は課税出来ない。</a:t>
            </a:r>
            <a:endParaRPr kumimoji="0" lang="en-US" altLang="ja-JP" sz="16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sp>
        <p:nvSpPr>
          <p:cNvPr id="11" name="テキスト ボックス 10">
            <a:extLst>
              <a:ext uri="{FF2B5EF4-FFF2-40B4-BE49-F238E27FC236}">
                <a16:creationId xmlns:a16="http://schemas.microsoft.com/office/drawing/2014/main" id="{729AEA02-1E93-D283-FE61-58D352E519FC}"/>
              </a:ext>
            </a:extLst>
          </p:cNvPr>
          <p:cNvSpPr txBox="1"/>
          <p:nvPr/>
        </p:nvSpPr>
        <p:spPr>
          <a:xfrm>
            <a:off x="3064476" y="5354060"/>
            <a:ext cx="6079524" cy="577081"/>
          </a:xfrm>
          <a:prstGeom prst="rect">
            <a:avLst/>
          </a:prstGeom>
          <a:noFill/>
        </p:spPr>
        <p:txBody>
          <a:bodyPr wrap="square" rtlCol="0">
            <a:spAutoFit/>
          </a:bodyPr>
          <a:lstStyle/>
          <a:p>
            <a:r>
              <a:rPr kumimoji="1" lang="ja-JP" altLang="en-US" sz="1050" dirty="0"/>
              <a:t>無冠詞</a:t>
            </a:r>
            <a:r>
              <a:rPr kumimoji="1" lang="en-US" altLang="ja-JP" sz="1050" dirty="0"/>
              <a:t>reality</a:t>
            </a:r>
            <a:r>
              <a:rPr kumimoji="1" lang="ja-JP" altLang="en-US" sz="1050" dirty="0"/>
              <a:t>においては、私達 </a:t>
            </a:r>
            <a:r>
              <a:rPr kumimoji="1" lang="en-US" altLang="ja-JP" sz="1050" dirty="0"/>
              <a:t>every one</a:t>
            </a:r>
            <a:r>
              <a:rPr kumimoji="1" lang="ja-JP" altLang="en-US" sz="1050" dirty="0"/>
              <a:t>が、特に、一人一人全ての</a:t>
            </a:r>
            <a:r>
              <a:rPr kumimoji="1" lang="en-US" altLang="ja-JP" sz="1050" dirty="0"/>
              <a:t>one</a:t>
            </a:r>
            <a:r>
              <a:rPr kumimoji="1" lang="ja-JP" altLang="en-US" sz="1050" dirty="0"/>
              <a:t>が孤独に留まらなければ、多くのことを成し遂げることができる。市民社会から創出される数多くの</a:t>
            </a:r>
            <a:r>
              <a:rPr kumimoji="1" lang="en-US" altLang="ja-JP" sz="1050" dirty="0"/>
              <a:t>associations</a:t>
            </a:r>
            <a:r>
              <a:rPr kumimoji="1" lang="ja-JP" altLang="en-US" sz="1050" dirty="0"/>
              <a:t>は、この意味で、不可欠な意識と社会的応答責任の宝庫を典型的に表している。</a:t>
            </a:r>
          </a:p>
        </p:txBody>
      </p:sp>
    </p:spTree>
    <p:extLst>
      <p:ext uri="{BB962C8B-B14F-4D97-AF65-F5344CB8AC3E}">
        <p14:creationId xmlns:p14="http://schemas.microsoft.com/office/powerpoint/2010/main" val="539543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743E7A24-20D3-4EAE-AAF0-A2DEA23B7E0A}"/>
              </a:ext>
            </a:extLst>
          </p:cNvPr>
          <p:cNvSpPr>
            <a:spLocks noGrp="1"/>
          </p:cNvSpPr>
          <p:nvPr>
            <p:ph type="title"/>
          </p:nvPr>
        </p:nvSpPr>
        <p:spPr>
          <a:xfrm>
            <a:off x="203858" y="0"/>
            <a:ext cx="8736281" cy="265043"/>
          </a:xfrm>
        </p:spPr>
        <p:txBody>
          <a:bodyPr>
            <a:noAutofit/>
          </a:bodyPr>
          <a:lstStyle/>
          <a:p>
            <a:pPr marL="635" marR="0" lvl="0" indent="0" algn="ctr" defTabSz="914400" rtl="0" eaLnBrk="1" fontAlgn="auto" latinLnBrk="0" hangingPunct="1">
              <a:lnSpc>
                <a:spcPts val="1700"/>
              </a:lnSpc>
              <a:spcBef>
                <a:spcPts val="0"/>
              </a:spcBef>
              <a:spcAft>
                <a:spcPts val="0"/>
              </a:spcAft>
              <a:tabLst/>
              <a:defRPr/>
            </a:pPr>
            <a:r>
              <a:rPr kumimoji="1" lang="ja-JP" altLang="en-US" sz="14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役割を果たす形而上元意の形而下代行者には、内なる生命体</a:t>
            </a:r>
            <a:r>
              <a:rPr kumimoji="1" lang="en-US" altLang="ja-JP" sz="14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r>
              <a:rPr kumimoji="1" lang="ja-JP" altLang="en-US" sz="14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訳註</a:t>
            </a:r>
            <a:r>
              <a:rPr kumimoji="1" lang="en-US" altLang="ja-JP" sz="14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32]</a:t>
            </a:r>
            <a:r>
              <a:rPr kumimoji="1" lang="ja-JP" altLang="en-US" sz="14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が天賦されているはず。</a:t>
            </a:r>
            <a:endParaRPr lang="ja-JP" altLang="en-US" sz="6600" dirty="0"/>
          </a:p>
        </p:txBody>
      </p:sp>
      <p:sp>
        <p:nvSpPr>
          <p:cNvPr id="4" name="スライド番号プレースホルダー 3">
            <a:extLst>
              <a:ext uri="{FF2B5EF4-FFF2-40B4-BE49-F238E27FC236}">
                <a16:creationId xmlns:a16="http://schemas.microsoft.com/office/drawing/2014/main" id="{3246D554-7785-4AD4-8B7D-2D9258F83CF4}"/>
              </a:ext>
            </a:extLst>
          </p:cNvPr>
          <p:cNvSpPr>
            <a:spLocks noGrp="1"/>
          </p:cNvSpPr>
          <p:nvPr>
            <p:ph type="sldNum" sz="quarter" idx="12"/>
          </p:nvPr>
        </p:nvSpPr>
        <p:spPr>
          <a:xfrm>
            <a:off x="7152503" y="6552736"/>
            <a:ext cx="2057400" cy="365125"/>
          </a:xfrm>
        </p:spPr>
        <p:txBody>
          <a:bodyPr/>
          <a:lstStyle/>
          <a:p>
            <a:fld id="{D2CFAB68-B97E-44C6-B903-0A221F45C963}" type="slidenum">
              <a:rPr kumimoji="1" lang="ja-JP" altLang="en-US" smtClean="0"/>
              <a:t>2</a:t>
            </a:fld>
            <a:endParaRPr kumimoji="1" lang="ja-JP" altLang="en-US" dirty="0"/>
          </a:p>
        </p:txBody>
      </p:sp>
      <p:graphicFrame>
        <p:nvGraphicFramePr>
          <p:cNvPr id="8" name="表 7">
            <a:extLst>
              <a:ext uri="{FF2B5EF4-FFF2-40B4-BE49-F238E27FC236}">
                <a16:creationId xmlns:a16="http://schemas.microsoft.com/office/drawing/2014/main" id="{0B19AD97-E7AC-5944-4F1E-5751E6BCE675}"/>
              </a:ext>
            </a:extLst>
          </p:cNvPr>
          <p:cNvGraphicFramePr>
            <a:graphicFrameLocks noGrp="1"/>
          </p:cNvGraphicFramePr>
          <p:nvPr>
            <p:extLst>
              <p:ext uri="{D42A27DB-BD31-4B8C-83A1-F6EECF244321}">
                <p14:modId xmlns:p14="http://schemas.microsoft.com/office/powerpoint/2010/main" val="3448128797"/>
              </p:ext>
            </p:extLst>
          </p:nvPr>
        </p:nvGraphicFramePr>
        <p:xfrm>
          <a:off x="-1" y="227400"/>
          <a:ext cx="9144000" cy="6630600"/>
        </p:xfrm>
        <a:graphic>
          <a:graphicData uri="http://schemas.openxmlformats.org/drawingml/2006/table">
            <a:tbl>
              <a:tblPr firstRow="1" firstCol="1" bandRow="1"/>
              <a:tblGrid>
                <a:gridCol w="4143633">
                  <a:extLst>
                    <a:ext uri="{9D8B030D-6E8A-4147-A177-3AD203B41FA5}">
                      <a16:colId xmlns:a16="http://schemas.microsoft.com/office/drawing/2014/main" val="1952144411"/>
                    </a:ext>
                  </a:extLst>
                </a:gridCol>
                <a:gridCol w="5000367">
                  <a:extLst>
                    <a:ext uri="{9D8B030D-6E8A-4147-A177-3AD203B41FA5}">
                      <a16:colId xmlns:a16="http://schemas.microsoft.com/office/drawing/2014/main" val="2717277773"/>
                    </a:ext>
                  </a:extLst>
                </a:gridCol>
              </a:tblGrid>
              <a:tr h="945899">
                <a:tc>
                  <a:txBody>
                    <a:bodyPr/>
                    <a:lstStyle/>
                    <a:p>
                      <a:pPr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27. A central point of the dynamism that rules the financial markets is the level of the taxation of interests relative to </a:t>
                      </a:r>
                      <a:r>
                        <a:rPr lang="en-US" sz="105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interbank loans</a:t>
                      </a: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rPr>
                        <a:t> </a:t>
                      </a:r>
                      <a:r>
                        <a:rPr lang="en-US" sz="105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(LIBOR), </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whose measurement acts as the guide for the rates of interest in the monetary market, as well as in the rate of the official exchange of the different currencies handled by the banks.</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6498" marR="36498" marT="28725" marB="287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27. </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金融市場における貸出金利の指標として機能するロンドン市場</a:t>
                      </a:r>
                      <a:r>
                        <a:rPr lang="ja-JP" sz="105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銀行間取引金利</a:t>
                      </a:r>
                      <a:r>
                        <a:rPr lang="en-US" sz="105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 </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LIBOR</a:t>
                      </a: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rPr>
                        <a:t> </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31)</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は、各国各銀行が取り扱う様々な通貨の</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official</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な交換レートの指標としても機能します。このため金融市場を差配する</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dynamism</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の中心点は、貸出利息に対する各国の課税レベルが、</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LIBOR</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と比較して高いのか低いのか、ということになります。</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413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31] LIBOR</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は次段落にある重大な倫理違反が実際に露顕し</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2012</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年から廃止処分が始まった。</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2018</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年の本論考発表後だが</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2021</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年から</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2023</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年にかけて</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LIBOR</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そのものが完全に廃止された。現在の各国通貨交換レートの指標は</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LIBOR</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ではない。</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6498" marR="36498" marT="28725" marB="287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966212095"/>
                  </a:ext>
                </a:extLst>
              </a:tr>
              <a:tr h="621475">
                <a:tc>
                  <a:txBody>
                    <a:bodyPr/>
                    <a:lstStyle/>
                    <a:p>
                      <a:pPr algn="just">
                        <a:lnSpc>
                          <a:spcPts val="1200"/>
                        </a:lnSpc>
                      </a:pP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These are some of the important parameters which have significant effect on the entire economic-financial system as they influence daily the substantial transfer of money between parties that approve contracts actually based upon the measure of these rates. The manipulation of the measuring of these rates constitutes a severe ethical violation with wide ranging consequences.  </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36498" marR="36498" marT="28725" marB="287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実際にこれらレート測定に基づいて形而下契約を結ぶ当事者間では、</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LIBOR</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の様なパラメータが、実質的な資金移動に日々影響を与えます。つまり</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LIBOR</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は、現行経済金融システム全体に重大な影響を及ぼす重要パラメータの主要部なのです。ですから、これらの各種レート測定を人為的に操作することは、広範囲に悪影響を与える重大な倫理違反となります。</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36498" marR="36498" marT="28725" marB="287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72476770"/>
                  </a:ext>
                </a:extLst>
              </a:tr>
              <a:tr h="1027005">
                <a:tc>
                  <a:txBody>
                    <a:bodyPr/>
                    <a:lstStyle/>
                    <a:p>
                      <a:pPr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The fact that this could have happened </a:t>
                      </a:r>
                      <a:r>
                        <a:rPr lang="en-US" sz="1050" kern="100" dirty="0" err="1">
                          <a:effectLst/>
                          <a:latin typeface="游明朝" panose="02020400000000000000" pitchFamily="18" charset="-128"/>
                          <a:ea typeface="游明朝" panose="02020400000000000000" pitchFamily="18" charset="-128"/>
                          <a:cs typeface="Times New Roman" panose="02020603050405020304" pitchFamily="18" charset="0"/>
                        </a:rPr>
                        <a:t>impunitively</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for many years shows how fragile and exposed to fraud is a financial system not sufficiently controlled by regulations, and lacking proportionate sanctions for the violations in which its stakeholders often encounter. In this environment, the establishment of real “networks” of connivance, among those persons who were instead predisposed for the correct fixing of those rates, form, by coincidence, a </a:t>
                      </a:r>
                      <a:r>
                        <a:rPr lang="en-US" sz="105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criminal association</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particularly harmful for the common good, which inflicts a dangerous wound to the health of the economic system.  It must be penalized with adequate punishments and be discouraged from repetition.</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6498" marR="36498" marT="28725" marB="287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実はこの様な倫理違反が何年もの間、何の罰則もなく行われてきました。そして益害関係者が頻繁に違反に遭遇しました。この事実は、管理規則が不十分で違反に対し相応の制裁がない金融システムが如何に脆弱で詐欺が横行しやすいかを示しています。またこの様な状況で、各種レートを</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correct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に設定する傾向があったペルソナ達の間にも実効的黙認「ネットワーク」が確立されてしまいました。違反と黙認、この二つが偶然に重なり、共通善にとって特に有害な犯罪</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association</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が形成されてしまい、現行経済システムの健全性に致命傷を負わせてしまいました。この様なことは、適切な刑罰によって罰せられ、再発阻止されなければなりません。</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6498" marR="36498" marT="28725" marB="287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699374374"/>
                  </a:ext>
                </a:extLst>
              </a:tr>
              <a:tr h="1756959">
                <a:tc>
                  <a:txBody>
                    <a:bodyPr/>
                    <a:lstStyle/>
                    <a:p>
                      <a:pPr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28. Today the principal agents that operate in the world of finance, especially the banks, must be endowed with internal organisms, which ensure a function of compliance, or of self-control of the legitimacy of the major steps in the decision-making process and of the </a:t>
                      </a:r>
                      <a:r>
                        <a:rPr lang="en-US" sz="105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major products </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offered by the company.  However, it is necessary to point out that, at least until the very recent past, the</a:t>
                      </a:r>
                      <a:r>
                        <a:rPr lang="en-US" sz="1050" b="1"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practice of the economic-financial system is often significantly based on a purely “negative” judgment of the function of compliance, that is to say, on a merely formal respect of the limits established by the law.  Unfortunately, from this arose</a:t>
                      </a:r>
                      <a:r>
                        <a:rPr lang="en-US" sz="1050" b="1"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also the frequency of a practice, elusive of normative controls, wherein actions were directed toward bypassing the normative principles in place without contradicting explicitly the norms themselves in order to escape sanctions. </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6498" marR="36498" marT="28725" marB="287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28. </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金融形而下界、特に</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banks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に関する形而下界において、今日、役割を果たす形而上元意の形而下代行者には、</a:t>
                      </a:r>
                      <a:r>
                        <a:rPr lang="ja-JP" sz="105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内なる生命体</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32]</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が天賦されているはずです。その内なる生命体によって形而下法律遵守の機能を確実なものにする。即ち、当該</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company</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が提供する主要産品および意志決定プロセスの主要段階において形而下法律が規定する正当性を自主的に管理する機能、これを確実なものにする内なる生命体が、形而上元意の形而下代行者には天賦されているはずです。しかしながら、こう指摘しておかなければなりません。少なくともごく最近まで、現行経済金融システムの実践において、この様な遵守機能に対する基本的判断は単に</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“negative”</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でした。つまり形而下法律が規定する制限を単に形式的に尊重していただけでした。残念ながらこの様な面従腹背により、規範を逸脱した管理が常習的に行われました。制裁を逃れるために規範自体に明示的には反していないのですが、現場での数々の行為は規範原則を迂回することに振り向けられていました。</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413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32] </a:t>
                      </a: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"internal organism" +"Christian"</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でググると</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internal organisms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の言及例が散見されるが、</a:t>
                      </a: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principal agents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の属性としては本論考で新たに言及されたと分かる。</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internal organs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であれば心臓や胃などの内臓器官を意味する。</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6498" marR="36498" marT="28725" marB="287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74516776"/>
                  </a:ext>
                </a:extLst>
              </a:tr>
            </a:tbl>
          </a:graphicData>
        </a:graphic>
      </p:graphicFrame>
    </p:spTree>
    <p:extLst>
      <p:ext uri="{BB962C8B-B14F-4D97-AF65-F5344CB8AC3E}">
        <p14:creationId xmlns:p14="http://schemas.microsoft.com/office/powerpoint/2010/main" val="4055385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BA52CF-F670-A7AD-999D-C572F59A57F2}"/>
              </a:ext>
            </a:extLst>
          </p:cNvPr>
          <p:cNvSpPr>
            <a:spLocks noGrp="1"/>
          </p:cNvSpPr>
          <p:nvPr>
            <p:ph type="title"/>
          </p:nvPr>
        </p:nvSpPr>
        <p:spPr>
          <a:xfrm>
            <a:off x="766650" y="81968"/>
            <a:ext cx="7610699" cy="274216"/>
          </a:xfrm>
        </p:spPr>
        <p:txBody>
          <a:bodyPr>
            <a:noAutofit/>
          </a:bodyPr>
          <a:lstStyle/>
          <a:p>
            <a:pPr algn="ctr"/>
            <a:r>
              <a:rPr kumimoji="1" lang="en-US" altLang="ja-JP" sz="12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2007</a:t>
            </a:r>
            <a:r>
              <a:rPr kumimoji="1" lang="ja-JP" altLang="en-US" sz="12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年夏米国サブプライム住宅ローンに端を発した最近の経済金融危機の世界的拡散展開を起こしたのは、この様な”</a:t>
            </a:r>
            <a:r>
              <a:rPr kumimoji="1" lang="en-US" altLang="ja-JP" sz="12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shadow“</a:t>
            </a:r>
            <a:r>
              <a:rPr kumimoji="1" lang="ja-JP" altLang="en-US" sz="12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の形而下存在が主要な原因の一つだと大半の者が認めるでしょう。</a:t>
            </a:r>
            <a:endParaRPr kumimoji="1" lang="ja-JP" altLang="en-US" sz="5400" dirty="0"/>
          </a:p>
        </p:txBody>
      </p:sp>
      <p:sp>
        <p:nvSpPr>
          <p:cNvPr id="3" name="スライド番号プレースホルダー 2">
            <a:extLst>
              <a:ext uri="{FF2B5EF4-FFF2-40B4-BE49-F238E27FC236}">
                <a16:creationId xmlns:a16="http://schemas.microsoft.com/office/drawing/2014/main" id="{AE26D618-150D-F3DB-4ED3-FCCF17869488}"/>
              </a:ext>
            </a:extLst>
          </p:cNvPr>
          <p:cNvSpPr>
            <a:spLocks noGrp="1"/>
          </p:cNvSpPr>
          <p:nvPr>
            <p:ph type="sldNum" sz="quarter" idx="12"/>
          </p:nvPr>
        </p:nvSpPr>
        <p:spPr>
          <a:xfrm>
            <a:off x="7144265" y="6584528"/>
            <a:ext cx="2057400" cy="365125"/>
          </a:xfrm>
        </p:spPr>
        <p:txBody>
          <a:bodyPr/>
          <a:lstStyle/>
          <a:p>
            <a:fld id="{D2CFAB68-B97E-44C6-B903-0A221F45C963}" type="slidenum">
              <a:rPr kumimoji="1" lang="ja-JP" altLang="en-US" smtClean="0"/>
              <a:t>3</a:t>
            </a:fld>
            <a:endParaRPr kumimoji="1" lang="ja-JP" altLang="en-US" dirty="0"/>
          </a:p>
        </p:txBody>
      </p:sp>
      <p:graphicFrame>
        <p:nvGraphicFramePr>
          <p:cNvPr id="5" name="表 4">
            <a:extLst>
              <a:ext uri="{FF2B5EF4-FFF2-40B4-BE49-F238E27FC236}">
                <a16:creationId xmlns:a16="http://schemas.microsoft.com/office/drawing/2014/main" id="{221734BA-5117-09B4-1577-FCE4C9710EB2}"/>
              </a:ext>
            </a:extLst>
          </p:cNvPr>
          <p:cNvGraphicFramePr>
            <a:graphicFrameLocks noGrp="1"/>
          </p:cNvGraphicFramePr>
          <p:nvPr>
            <p:extLst>
              <p:ext uri="{D42A27DB-BD31-4B8C-83A1-F6EECF244321}">
                <p14:modId xmlns:p14="http://schemas.microsoft.com/office/powerpoint/2010/main" val="391061519"/>
              </p:ext>
            </p:extLst>
          </p:nvPr>
        </p:nvGraphicFramePr>
        <p:xfrm>
          <a:off x="8238" y="405611"/>
          <a:ext cx="9144000" cy="6501816"/>
        </p:xfrm>
        <a:graphic>
          <a:graphicData uri="http://schemas.openxmlformats.org/drawingml/2006/table">
            <a:tbl>
              <a:tblPr firstRow="1" firstCol="1" bandRow="1"/>
              <a:tblGrid>
                <a:gridCol w="4572000">
                  <a:extLst>
                    <a:ext uri="{9D8B030D-6E8A-4147-A177-3AD203B41FA5}">
                      <a16:colId xmlns:a16="http://schemas.microsoft.com/office/drawing/2014/main" val="3748115564"/>
                    </a:ext>
                  </a:extLst>
                </a:gridCol>
                <a:gridCol w="4572000">
                  <a:extLst>
                    <a:ext uri="{9D8B030D-6E8A-4147-A177-3AD203B41FA5}">
                      <a16:colId xmlns:a16="http://schemas.microsoft.com/office/drawing/2014/main" val="2912071766"/>
                    </a:ext>
                  </a:extLst>
                </a:gridCol>
              </a:tblGrid>
              <a:tr h="1400880">
                <a:tc>
                  <a:txBody>
                    <a:bodyPr/>
                    <a:lstStyle/>
                    <a:p>
                      <a:pPr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In order to avoid this, it is therefore necessary that the judgement of </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compliance</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enter on the merit of various operations from “positive” perspective that seeks verify their effective correspondence with the principles that inform the current norms.  According to many, the execution of the function in this manner would be facilitated if it helped the institution of Ethical Committees, operating along with the </a:t>
                      </a:r>
                      <a:r>
                        <a:rPr lang="en-US" sz="11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Councils of Administration</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which may constitute a </a:t>
                      </a:r>
                      <a:r>
                        <a:rPr lang="en-US" sz="11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natural interlocutor </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made up of those who should guarantee, in the concrete functioning of the bank, the conformity of </a:t>
                      </a:r>
                      <a:r>
                        <a:rPr lang="en-US" sz="1100" kern="100" dirty="0" err="1">
                          <a:effectLst/>
                          <a:latin typeface="游明朝" panose="02020400000000000000" pitchFamily="18" charset="-128"/>
                          <a:ea typeface="游明朝" panose="02020400000000000000" pitchFamily="18" charset="-128"/>
                          <a:cs typeface="Times New Roman" panose="02020603050405020304" pitchFamily="18" charset="0"/>
                        </a:rPr>
                        <a:t>behaviour</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to the existing norms.</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0249" marR="40249" marT="31677" marB="316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従って、この様なことを避けるために必要なのは、現行規範を形成する諸原則に対する効果的な対応を模索する</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”positive”</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な観点から、様々な金融操作を行うメリットに糸口をつけた上で、</a:t>
                      </a:r>
                      <a:r>
                        <a:rPr lang="ja-JP" sz="1100" i="1" kern="100" dirty="0">
                          <a:effectLst/>
                          <a:latin typeface="游明朝" panose="02020400000000000000" pitchFamily="18" charset="-128"/>
                          <a:ea typeface="游明朝" panose="02020400000000000000" pitchFamily="18" charset="-128"/>
                          <a:cs typeface="Times New Roman" panose="02020603050405020304" pitchFamily="18" charset="0"/>
                        </a:rPr>
                        <a:t>「遵守」</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を判断することです。また、大方の見方によれば、遵守機能の実行をこの様に促すには、</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Administration</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評議会と連携して機能する倫理委員会の設立を支援する必要があるでしょう。即ち、当該</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bank</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の具体的な職務における行動が、形而下現行規範に適合しているのかどうか、当該立場に立って考えることが出来る対談者</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33]</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を構成した上で、保証する必要があるでしょう。</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032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33] interlocutor</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は</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minstrel show</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の司会者を意味していた。</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minstrel show</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1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英辞郎</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1830</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年代にアメリカで生まれたバラエティー・ショー。通例、顔を黒く塗った白人が演じた。」こうした背景の下、</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 natural interlocutor</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をこの様に訳出した。</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0249" marR="40249" marT="31677" marB="316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889835801"/>
                  </a:ext>
                </a:extLst>
              </a:tr>
              <a:tr h="864230">
                <a:tc>
                  <a:txBody>
                    <a:bodyPr/>
                    <a:lstStyle/>
                    <a:p>
                      <a:pPr algn="just">
                        <a:lnSpc>
                          <a:spcPts val="1200"/>
                        </a:lnSpc>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In this sense, it is important that within the company there would be some guidelines which allow the facilitation of a similar corresponding judgement, so that one can discern in fact, which ones, among the operations, may technically be achievable and practical from the ethical point of view (a question that arises, for instance, in a very relevant way for the practices of tax avoidance).  In such a way, one may pass from a merely formal adherence to a substantial respect of the regulations. </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0249" marR="40249" marT="31677" marB="316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こうして、同様の対応判断を容易にする指針を当該</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company</a:t>
                      </a: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内に備えておくことが大いに望まれます。そうすることで実際に、倫理的観点から見てどの金融操作が技術的に達成可能で、且つ、実用的であるかを</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one</a:t>
                      </a: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は</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discern</a:t>
                      </a: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できる様になるでしょう。</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たとえば、税金逃れの実践に大きく関連した金融手法において生じる疑問</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。この様にして</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one</a:t>
                      </a: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が、金融規則を単に形式的に遵守するだけでなく、本質的に尊重するようになることを本論考は祈っています。</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0249" marR="40249" marT="31677" marB="316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885275096"/>
                  </a:ext>
                </a:extLst>
              </a:tr>
              <a:tr h="595905">
                <a:tc>
                  <a:txBody>
                    <a:bodyPr/>
                    <a:lstStyle/>
                    <a:p>
                      <a:pPr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Moreover, it is desirable that even in the normative regulatory system, the financial world may foresee a </a:t>
                      </a:r>
                      <a:r>
                        <a:rPr lang="en-US" sz="11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general clause </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that declares illegitimate, with consequent accountability of the assets, all the persons to whom these are attributable, and whose predominant aim may be predominantly to bypass the existing norms.</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0249" marR="40249" marT="31677" marB="316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金融形而下界が、たとえこの様に規範的な規制システムの中にあったとしても、或る一般的条項を予見することを本論考は更に祈っています。即ち、形而下現行規範の迂回を主目的にしたペルソナ達に、その結果生じた資産の説明責任を負わせ、その全員を形而下法律的に違法と宣言する。この様な一般的条項を、金融形而下界が予見することも祈っています。</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0249" marR="40249" marT="31677" marB="316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620729881"/>
                  </a:ext>
                </a:extLst>
              </a:tr>
              <a:tr h="1490322">
                <a:tc>
                  <a:txBody>
                    <a:bodyPr/>
                    <a:lstStyle/>
                    <a:p>
                      <a:pPr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29. It is no longer possible to ignore certain phenomena in the world, such as the spreading of the collateral banking systems (</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Shadow banking system</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These, although well understood within themselves, and also the types of intermediaries whose functioning does not immediately appear disapproved, in fact have led to the loss of control over the system on the part of various authorities of national securities. </a:t>
                      </a:r>
                      <a:r>
                        <a:rPr lang="en-US" sz="11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Hence, they have knowingly favored the use of the so-called creative financing in which the primary aim of the investment of the financial resources is above all speculative in character, if not predatory, and not a service to the actual economy.  </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For instance, many agree that the existence of such “shadow” systems may be one of the contributing causes that advanced the development, and the global diffusion, of the recent economic-financial crisis started in the USA with </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subprime</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mortgages in the summer of 2007. </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0249" marR="40249" marT="31677" marB="316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29. the </a:t>
                      </a: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collateral </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banking systems (</a:t>
                      </a:r>
                      <a:r>
                        <a:rPr lang="en-US" sz="11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Shadow banking system</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の普及など、この形而下界で確かに起きている現象を無視することはもはや不可能です。彼ら自身が良く分かっているでしょうが、確かにこの様な信用仲介業は、即座に否認されるものではありません。しかしながら、様々な国家の経済安全保障当局のシステム制御を喪失させる事件を起こし今に至っています。だから尚のこと彼らは、悪いことと知りながらいわゆる創造的金融という名称を好んで使っています。確かにこの金融資源投資の主目的は略奪的ではないかもしれません。しかしながらこれは、実経済に貢献するものでは断じてなく、何より投機的性格を帯びています。例えば、</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2007</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年夏米国サブプライム住宅ローンに端を発した最近の経済金融危機の世界的拡散展開を起こしたのは、この様な</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”shadow</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“の形而下存在が主要な原因の一つだと大半の者が認めるでしょう。</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0249" marR="40249" marT="31677" marB="316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863857050"/>
                  </a:ext>
                </a:extLst>
              </a:tr>
            </a:tbl>
          </a:graphicData>
        </a:graphic>
      </p:graphicFrame>
    </p:spTree>
    <p:extLst>
      <p:ext uri="{BB962C8B-B14F-4D97-AF65-F5344CB8AC3E}">
        <p14:creationId xmlns:p14="http://schemas.microsoft.com/office/powerpoint/2010/main" val="1902312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C5A5F-7D8D-2C34-F75C-ADCCB614CC36}"/>
              </a:ext>
            </a:extLst>
          </p:cNvPr>
          <p:cNvSpPr>
            <a:spLocks noGrp="1"/>
          </p:cNvSpPr>
          <p:nvPr>
            <p:ph type="title"/>
          </p:nvPr>
        </p:nvSpPr>
        <p:spPr>
          <a:xfrm>
            <a:off x="430426" y="723234"/>
            <a:ext cx="8283147" cy="217578"/>
          </a:xfrm>
        </p:spPr>
        <p:txBody>
          <a:bodyPr>
            <a:noAutofit/>
          </a:bodyPr>
          <a:lstStyle/>
          <a:p>
            <a:pPr algn="ctr"/>
            <a:r>
              <a:rPr kumimoji="1" lang="ja-JP" altLang="en-US" sz="1600" dirty="0"/>
              <a:t>この様な投機企図は、この形而下界の</a:t>
            </a:r>
            <a:r>
              <a:rPr kumimoji="1" lang="en-US" altLang="ja-JP" sz="1600" dirty="0"/>
              <a:t>offshore finance</a:t>
            </a:r>
            <a:r>
              <a:rPr kumimoji="1" lang="ja-JP" altLang="en-US" sz="1600" dirty="0"/>
              <a:t>で盛んに弄（ろう）されています。そこでは、広く拡散した税金逃れチャネルを通じて、その他様々な形而下合法サービスが提供されています。そして、刑事犯罪で得た資金の洗浄や退避だと明らかには言えないにしても、現行の通常経済システムが提供する</a:t>
            </a:r>
            <a:r>
              <a:rPr kumimoji="1" lang="en-US" altLang="ja-JP" sz="1600" dirty="0"/>
              <a:t>goods and services</a:t>
            </a:r>
            <a:r>
              <a:rPr kumimoji="1" lang="ja-JP" altLang="en-US" sz="1600" dirty="0"/>
              <a:t>の生産・流通を阻害する要因の一つとなっています。</a:t>
            </a:r>
          </a:p>
        </p:txBody>
      </p:sp>
      <p:sp>
        <p:nvSpPr>
          <p:cNvPr id="3" name="スライド番号プレースホルダー 2">
            <a:extLst>
              <a:ext uri="{FF2B5EF4-FFF2-40B4-BE49-F238E27FC236}">
                <a16:creationId xmlns:a16="http://schemas.microsoft.com/office/drawing/2014/main" id="{C0B7AC6C-6B4E-1C5D-4D7F-37368552088E}"/>
              </a:ext>
            </a:extLst>
          </p:cNvPr>
          <p:cNvSpPr>
            <a:spLocks noGrp="1"/>
          </p:cNvSpPr>
          <p:nvPr>
            <p:ph type="sldNum" sz="quarter" idx="12"/>
          </p:nvPr>
        </p:nvSpPr>
        <p:spPr>
          <a:xfrm>
            <a:off x="7086600" y="6579679"/>
            <a:ext cx="2057400" cy="365125"/>
          </a:xfrm>
        </p:spPr>
        <p:txBody>
          <a:bodyPr/>
          <a:lstStyle/>
          <a:p>
            <a:fld id="{D2CFAB68-B97E-44C6-B903-0A221F45C963}" type="slidenum">
              <a:rPr kumimoji="1" lang="ja-JP" altLang="en-US" smtClean="0"/>
              <a:t>4</a:t>
            </a:fld>
            <a:endParaRPr kumimoji="1" lang="ja-JP" altLang="en-US"/>
          </a:p>
        </p:txBody>
      </p:sp>
      <p:graphicFrame>
        <p:nvGraphicFramePr>
          <p:cNvPr id="7" name="表 6">
            <a:extLst>
              <a:ext uri="{FF2B5EF4-FFF2-40B4-BE49-F238E27FC236}">
                <a16:creationId xmlns:a16="http://schemas.microsoft.com/office/drawing/2014/main" id="{6ACC7106-F49A-0EE5-2D1A-793FE703EF45}"/>
              </a:ext>
            </a:extLst>
          </p:cNvPr>
          <p:cNvGraphicFramePr>
            <a:graphicFrameLocks noGrp="1"/>
          </p:cNvGraphicFramePr>
          <p:nvPr>
            <p:extLst>
              <p:ext uri="{D42A27DB-BD31-4B8C-83A1-F6EECF244321}">
                <p14:modId xmlns:p14="http://schemas.microsoft.com/office/powerpoint/2010/main" val="1182047442"/>
              </p:ext>
            </p:extLst>
          </p:nvPr>
        </p:nvGraphicFramePr>
        <p:xfrm>
          <a:off x="832022" y="1621026"/>
          <a:ext cx="7611762" cy="4880346"/>
        </p:xfrm>
        <a:graphic>
          <a:graphicData uri="http://schemas.openxmlformats.org/drawingml/2006/table">
            <a:tbl>
              <a:tblPr firstRow="1" firstCol="1" bandRow="1"/>
              <a:tblGrid>
                <a:gridCol w="3805881">
                  <a:extLst>
                    <a:ext uri="{9D8B030D-6E8A-4147-A177-3AD203B41FA5}">
                      <a16:colId xmlns:a16="http://schemas.microsoft.com/office/drawing/2014/main" val="3254134456"/>
                    </a:ext>
                  </a:extLst>
                </a:gridCol>
                <a:gridCol w="3805881">
                  <a:extLst>
                    <a:ext uri="{9D8B030D-6E8A-4147-A177-3AD203B41FA5}">
                      <a16:colId xmlns:a16="http://schemas.microsoft.com/office/drawing/2014/main" val="1961996712"/>
                    </a:ext>
                  </a:extLst>
                </a:gridCol>
              </a:tblGrid>
              <a:tr h="1982498">
                <a:tc>
                  <a:txBody>
                    <a:bodyPr/>
                    <a:lstStyle/>
                    <a:p>
                      <a:pPr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30. Such speculative intent, on which the world of </a:t>
                      </a:r>
                      <a:r>
                        <a:rPr lang="en-US" sz="1100" i="1"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offshore</a:t>
                      </a:r>
                      <a:r>
                        <a:rPr lang="en-US" sz="11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 finance </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thrives, while offering also other legitimate services, through the widely diffused channels of tax avoidance, if not directly of evasion and the recycling of money deriving from crimes, contributes to an additional impoverishment of the normal system of production and of the distribution of goods and services.  It is difficult to distinguish if many such situations give life to particular instances of proximate or immediate immorality.  Certainly, it is by now evident that such realities, where they unjustly subtract vital nourishment from the real economy, can hardly find justification both from the ethical point of view and from the point of view of the global efficiency of the economic system itself.</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5297" marR="65297" marT="51391" marB="5139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30.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この様な投機企図は、この形而下界の</a:t>
                      </a:r>
                      <a:r>
                        <a:rPr lang="en-US" sz="11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offshore</a:t>
                      </a: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 finance</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で盛んに弄（ろう）されています。そこでは、広く拡散した税金逃れチャネルを通じて、その他様々な形而下合法サービスが提供されています。そして、刑事犯罪で得た資金の洗浄や退避だと明らかには言えないにしても、現行の通常経済システムが提供する</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goods and services</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の生産・流通を阻害する要因の一つとなっています。多くのこの様な状況が、直接にモラルに反するのか隣接領域にあるのか、特定出来る事例を生んでいるのかどうか、見分けるのは困難です。ただ今確かなのは、現行経済から重要な養分を不当に差し引くこの様な</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realities</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が</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justify</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されることはあり得ない。即ち、倫理の観点からも、現行経済システムが持つ地球規模効率性能の観点からも、</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justify</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されることはあり得ないということです。</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5297" marR="65297" marT="51391" marB="5139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811011197"/>
                  </a:ext>
                </a:extLst>
              </a:tr>
              <a:tr h="1402078">
                <a:tc>
                  <a:txBody>
                    <a:bodyPr/>
                    <a:lstStyle/>
                    <a:p>
                      <a:pPr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On the contrary, there seems to be all the more evident a certain degree of correlation between the unethical behaviors of the operators and the </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existing bankruptcies</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of the system in its complexity.  It is now undeniable that ethical scarcity exacerbates the imperfections of the mechanisms of the market.</a:t>
                      </a: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[46]</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635" indent="-71120" algn="just">
                        <a:lnSpc>
                          <a:spcPts val="1200"/>
                        </a:lnSpc>
                      </a:pP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[46]</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Cf. Francis, Encyclical Letter</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1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Laudato </a:t>
                      </a:r>
                      <a:r>
                        <a:rPr lang="en-US" sz="110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si</a:t>
                      </a:r>
                      <a:r>
                        <a:rPr lang="en-US" sz="11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189: </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AAS </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107 (2015), 922.</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5297" marR="65297" marT="51391" marB="5139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それどころか、この様な金融操作による反倫理行為と、輻輳した現行経済システムに起きている幾つもの</a:t>
                      </a:r>
                      <a:r>
                        <a:rPr lang="ja-JP" sz="1100" i="1" kern="100">
                          <a:effectLst/>
                          <a:latin typeface="游明朝" panose="02020400000000000000" pitchFamily="18" charset="-128"/>
                          <a:ea typeface="游明朝" panose="02020400000000000000" pitchFamily="18" charset="-128"/>
                          <a:cs typeface="Times New Roman" panose="02020603050405020304" pitchFamily="18" charset="0"/>
                        </a:rPr>
                        <a:t>形而下破綻</a:t>
                      </a: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との間には、確かな相関があるとますます明らかになってきています。倫理の欠乏が、市場メカニズムの不完全性を更に悪化させている。もはや否定出来ません。</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[46]</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p>
                      <a:pPr indent="-60325" algn="just">
                        <a:lnSpc>
                          <a:spcPts val="1200"/>
                        </a:lnSpc>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[46] </a:t>
                      </a:r>
                      <a:r>
                        <a:rPr lang="en-US" sz="11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教皇フランシスコ2015年回勅『ラウダート・シ』</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189</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5297" marR="65297" marT="51391" marB="5139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490889221"/>
                  </a:ext>
                </a:extLst>
              </a:tr>
              <a:tr h="966762">
                <a:tc>
                  <a:txBody>
                    <a:bodyPr/>
                    <a:lstStyle/>
                    <a:p>
                      <a:pPr algn="just">
                        <a:lnSpc>
                          <a:spcPts val="1200"/>
                        </a:lnSpc>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In the second half of the last century, the </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offshore</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market of euro-dollars, the financial space of exchange outside every official normative framework, was born.  The market expanded from an important European country to other countries of the world, paving way to a real alternative financial network to the official financial system and the jurisdictions that protect them.</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5297" marR="65297" marT="51391" marB="5139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20</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世紀後半、ユーロ圏ドル圏にまたがる</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offshore</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市場が、あらゆる</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official</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な規範枠組みの外側にある金融取引交換の場として、誕生してしまいました。この市場は、或る欧州主要</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country</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からこの形而下の</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countries</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へと拡大し、</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official</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な金融システムが保たれる形而下法治領域を代替する金融ネットワーク実現に、道を開いてしまいました。</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5297" marR="65297" marT="51391" marB="5139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222259366"/>
                  </a:ext>
                </a:extLst>
              </a:tr>
            </a:tbl>
          </a:graphicData>
        </a:graphic>
      </p:graphicFrame>
    </p:spTree>
    <p:extLst>
      <p:ext uri="{BB962C8B-B14F-4D97-AF65-F5344CB8AC3E}">
        <p14:creationId xmlns:p14="http://schemas.microsoft.com/office/powerpoint/2010/main" val="3337372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1C4730-62B6-C870-DD0A-2E896787FA3D}"/>
              </a:ext>
            </a:extLst>
          </p:cNvPr>
          <p:cNvSpPr>
            <a:spLocks noGrp="1"/>
          </p:cNvSpPr>
          <p:nvPr>
            <p:ph type="title"/>
          </p:nvPr>
        </p:nvSpPr>
        <p:spPr>
          <a:xfrm>
            <a:off x="-2" y="0"/>
            <a:ext cx="9144001" cy="631403"/>
          </a:xfrm>
        </p:spPr>
        <p:txBody>
          <a:bodyPr>
            <a:noAutofit/>
          </a:bodyPr>
          <a:lstStyle/>
          <a:p>
            <a:pPr algn="ctr">
              <a:lnSpc>
                <a:spcPct val="100000"/>
              </a:lnSpc>
            </a:pP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lawfulness</a:t>
            </a: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（形而上法的正当性）且つ</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no intention of tax avoidance(</a:t>
            </a: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税金逃れの意図無し</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a:t>
            </a:r>
            <a:b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b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である</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business</a:t>
            </a: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には、国家は課税出来ない。</a:t>
            </a:r>
            <a:endParaRPr kumimoji="1" lang="ja-JP" altLang="en-US" sz="1800" dirty="0"/>
          </a:p>
        </p:txBody>
      </p:sp>
      <p:sp>
        <p:nvSpPr>
          <p:cNvPr id="3" name="スライド番号プレースホルダー 2">
            <a:extLst>
              <a:ext uri="{FF2B5EF4-FFF2-40B4-BE49-F238E27FC236}">
                <a16:creationId xmlns:a16="http://schemas.microsoft.com/office/drawing/2014/main" id="{BA641A7E-3DFD-F1AB-33A0-571908F097FB}"/>
              </a:ext>
            </a:extLst>
          </p:cNvPr>
          <p:cNvSpPr>
            <a:spLocks noGrp="1"/>
          </p:cNvSpPr>
          <p:nvPr>
            <p:ph type="sldNum" sz="quarter" idx="12"/>
          </p:nvPr>
        </p:nvSpPr>
        <p:spPr>
          <a:xfrm>
            <a:off x="7177216" y="6601134"/>
            <a:ext cx="2057400" cy="365125"/>
          </a:xfrm>
        </p:spPr>
        <p:txBody>
          <a:bodyPr/>
          <a:lstStyle/>
          <a:p>
            <a:fld id="{D2CFAB68-B97E-44C6-B903-0A221F45C963}" type="slidenum">
              <a:rPr kumimoji="1" lang="ja-JP" altLang="en-US" smtClean="0"/>
              <a:t>5</a:t>
            </a:fld>
            <a:endParaRPr kumimoji="1" lang="ja-JP" altLang="en-US" dirty="0"/>
          </a:p>
        </p:txBody>
      </p:sp>
      <p:graphicFrame>
        <p:nvGraphicFramePr>
          <p:cNvPr id="6" name="表 5">
            <a:extLst>
              <a:ext uri="{FF2B5EF4-FFF2-40B4-BE49-F238E27FC236}">
                <a16:creationId xmlns:a16="http://schemas.microsoft.com/office/drawing/2014/main" id="{FA25F86D-12A9-8AD3-1F29-C9B19F4892D5}"/>
              </a:ext>
            </a:extLst>
          </p:cNvPr>
          <p:cNvGraphicFramePr>
            <a:graphicFrameLocks noGrp="1"/>
          </p:cNvGraphicFramePr>
          <p:nvPr>
            <p:extLst>
              <p:ext uri="{D42A27DB-BD31-4B8C-83A1-F6EECF244321}">
                <p14:modId xmlns:p14="http://schemas.microsoft.com/office/powerpoint/2010/main" val="66724784"/>
              </p:ext>
            </p:extLst>
          </p:nvPr>
        </p:nvGraphicFramePr>
        <p:xfrm>
          <a:off x="-1" y="639508"/>
          <a:ext cx="9144000" cy="6218492"/>
        </p:xfrm>
        <a:graphic>
          <a:graphicData uri="http://schemas.openxmlformats.org/drawingml/2006/table">
            <a:tbl>
              <a:tblPr firstRow="1" firstCol="1" bandRow="1"/>
              <a:tblGrid>
                <a:gridCol w="4572000">
                  <a:extLst>
                    <a:ext uri="{9D8B030D-6E8A-4147-A177-3AD203B41FA5}">
                      <a16:colId xmlns:a16="http://schemas.microsoft.com/office/drawing/2014/main" val="3695703457"/>
                    </a:ext>
                  </a:extLst>
                </a:gridCol>
                <a:gridCol w="4572000">
                  <a:extLst>
                    <a:ext uri="{9D8B030D-6E8A-4147-A177-3AD203B41FA5}">
                      <a16:colId xmlns:a16="http://schemas.microsoft.com/office/drawing/2014/main" val="3574826948"/>
                    </a:ext>
                  </a:extLst>
                </a:gridCol>
              </a:tblGrid>
              <a:tr h="2824154">
                <a:tc>
                  <a:txBody>
                    <a:bodyPr/>
                    <a:lstStyle/>
                    <a:p>
                      <a:pPr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It must be noted, in this regard, if the formal reason which is given to legitimize the presence of the </a:t>
                      </a:r>
                      <a:r>
                        <a:rPr lang="en-US" sz="1050" i="1"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offshore</a:t>
                      </a: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rPr>
                        <a:t> </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sites is that of permitting the institutional investors not to be subjected to a double taxation; firstly in the country of their residence and secondly in the countries where the funds are domiciled, in reality, these places, to a considerable extent, have become an opportunity for financial operations often </a:t>
                      </a:r>
                      <a:r>
                        <a:rPr lang="en-US" sz="1050" i="1" kern="100" dirty="0">
                          <a:effectLst/>
                          <a:latin typeface="游明朝" panose="02020400000000000000" pitchFamily="18" charset="-128"/>
                          <a:ea typeface="游明朝" panose="02020400000000000000" pitchFamily="18" charset="-128"/>
                          <a:cs typeface="Times New Roman" panose="02020603050405020304" pitchFamily="18" charset="0"/>
                        </a:rPr>
                        <a:t>border line</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if not </a:t>
                      </a:r>
                      <a:r>
                        <a:rPr lang="en-US" sz="1050" i="1" kern="100" dirty="0">
                          <a:effectLst/>
                          <a:latin typeface="游明朝" panose="02020400000000000000" pitchFamily="18" charset="-128"/>
                          <a:ea typeface="游明朝" panose="02020400000000000000" pitchFamily="18" charset="-128"/>
                          <a:cs typeface="Times New Roman" panose="02020603050405020304" pitchFamily="18" charset="0"/>
                        </a:rPr>
                        <a:t>beyond the pale,</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both from the point of view of their lawfulness under the normative profile and from that of ethics, meaning an economic culture, healthy and free from the intentions of tax avoidance.</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2065" indent="-81280" algn="just">
                        <a:lnSpc>
                          <a:spcPts val="1200"/>
                        </a:lnSpc>
                      </a:pPr>
                      <a:r>
                        <a:rPr lang="en-US" sz="105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Gregory v. </a:t>
                      </a:r>
                      <a:r>
                        <a:rPr lang="en-US" sz="105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Helvering</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米国連邦最高裁判決主要部分の英文：</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For a business reorganization to affect tax liability, the reorganization must have </a:t>
                      </a:r>
                      <a:r>
                        <a:rPr lang="en-US" sz="105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economic substance</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not be merely an attempt to reduce tax.  However, "the legal right of a taxpayer to decrease the amount of what otherwise would be his taxes, or altogether avoid them, by means which the law permits, cannot be doubted."</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8909" marR="38909" marT="30623" marB="3062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この関連では以下を注記すべきです。即ち、もしも</a:t>
                      </a:r>
                      <a:r>
                        <a:rPr lang="en-US" sz="1050" i="1" kern="100" dirty="0">
                          <a:effectLst/>
                          <a:latin typeface="游明朝" panose="02020400000000000000" pitchFamily="18" charset="-128"/>
                          <a:ea typeface="游明朝" panose="02020400000000000000" pitchFamily="18" charset="-128"/>
                          <a:cs typeface="Times New Roman" panose="02020603050405020304" pitchFamily="18" charset="0"/>
                        </a:rPr>
                        <a:t>offshore</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拠点の存在を形而下正当化する</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formal</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な理由が、機関投資家が二重課税を防止するため、即ち、第一に居住</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country</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residence</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）で、第二にファンドの住所</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country</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domicile</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）で、二重課税されるのを防止するためだとしても、無冠詞</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reality</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においては憂慮すべき問題です。即ち、現行規範輪郭の下での形而上法的正当性の観点からも、税金逃れの意図の無い健全な或る種の経済カルチャーとしての倫理の観点からも、これら</a:t>
                      </a:r>
                      <a:r>
                        <a:rPr lang="en-US" sz="1050" i="1" kern="100" dirty="0">
                          <a:effectLst/>
                          <a:latin typeface="游明朝" panose="02020400000000000000" pitchFamily="18" charset="-128"/>
                          <a:ea typeface="游明朝" panose="02020400000000000000" pitchFamily="18" charset="-128"/>
                          <a:cs typeface="Times New Roman" panose="02020603050405020304" pitchFamily="18" charset="0"/>
                        </a:rPr>
                        <a:t>offshore</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拠点は、許容範囲を超えているとまでは言えないにしても、境界線すれすれの金融操作の機会となっています。</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34]</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032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34] </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読者は意外に思うかもしれないが、この段落のベースには「</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economic substance</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（経済本質）を持つ</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business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には国家は課税出来ない」という考え方がある。この所謂</a:t>
                      </a:r>
                      <a:r>
                        <a:rPr lang="en-US" sz="105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経済本質法理（economic</a:t>
                      </a: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 substance doctrine）</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が、</a:t>
                      </a:r>
                      <a:r>
                        <a:rPr lang="en-US" sz="1050" i="1" kern="100" dirty="0">
                          <a:effectLst/>
                          <a:latin typeface="游明朝" panose="02020400000000000000" pitchFamily="18" charset="-128"/>
                          <a:ea typeface="游明朝" panose="02020400000000000000" pitchFamily="18" charset="-128"/>
                          <a:cs typeface="Times New Roman" panose="02020603050405020304" pitchFamily="18" charset="0"/>
                        </a:rPr>
                        <a:t>offshore</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撲滅活動と並行して、</a:t>
                      </a: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21世紀に入って西洋諸国で次々と法制化</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されている。段落最終部で言及されている</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lawfulness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（形而上法的正当性）と</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no intention of tax avoidance</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（税金逃れの意図無し）が、経済本質法理を該</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business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に適用しその租税回避（</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tax shelter</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）を許可するのに必要十分な二要件として普及している。なおこの法理は、</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1935</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年の</a:t>
                      </a:r>
                      <a:r>
                        <a:rPr lang="en-US" sz="105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Gregory v. </a:t>
                      </a:r>
                      <a:r>
                        <a:rPr lang="en-US" sz="105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Helvering</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米国連邦最高裁判決を契機として形成された。その判決主要部分の訳は：『有機組織体を使って</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business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を再編成し税務責任に影響を及ぼす場合には、その</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re-organization</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は、</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economic substance</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を有していなければならない。即ち単なる税額減殺を試みてはならない。しかしながら「納税者の以下の形而下法的権利は疑う余地がない。即ち、そうしなければ自分への課税額となってしまう税額を、形而下法律が許す手段によって減少させること、または</a:t>
                      </a:r>
                      <a:r>
                        <a:rPr lang="ja-JP" sz="1050" b="1" kern="100" dirty="0">
                          <a:effectLst/>
                          <a:latin typeface="游明朝" panose="02020400000000000000" pitchFamily="18" charset="-128"/>
                          <a:ea typeface="游明朝" panose="02020400000000000000" pitchFamily="18" charset="-128"/>
                          <a:cs typeface="Times New Roman" panose="02020603050405020304" pitchFamily="18" charset="0"/>
                        </a:rPr>
                        <a:t>その税額を全て逃れること</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。この形而下法的権利は疑う余地がない。」』</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8909" marR="38909" marT="30623" marB="3062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09187677"/>
                  </a:ext>
                </a:extLst>
              </a:tr>
              <a:tr h="1527183">
                <a:tc>
                  <a:txBody>
                    <a:bodyPr/>
                    <a:lstStyle/>
                    <a:p>
                      <a:pPr algn="just">
                        <a:lnSpc>
                          <a:spcPts val="1200"/>
                        </a:lnSpc>
                      </a:pP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Today, more than the half of the commercial world is orchestrated by noteworthy persons that cut down their tax burden by moving the revenues from one site to another according to their convenience, transferring the profits into fiscal havens, and the costs into the countries of higher taxation. It appears clear that all these have removed decisive resources from the actual economy and contributed to the creation of economic systems founded on inequality.  Furthermore, it is not possible to ignore the fact that those </a:t>
                      </a:r>
                      <a:r>
                        <a:rPr lang="en-US" sz="1050" i="1" kern="100">
                          <a:effectLst/>
                          <a:latin typeface="游明朝" panose="02020400000000000000" pitchFamily="18" charset="-128"/>
                          <a:ea typeface="游明朝" panose="02020400000000000000" pitchFamily="18" charset="-128"/>
                          <a:cs typeface="Times New Roman" panose="02020603050405020304" pitchFamily="18" charset="0"/>
                        </a:rPr>
                        <a:t>offshore</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 sites, on more occasions, have become usual places of recycling dirty money, which is the fruit of illicit income (thefts, frauds, corruption, criminal associations, mafia, war booties etc.)</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38909" marR="38909" marT="30623" marB="3062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今日、</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revenues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（収入）を都合に合わせて或る拠点から別の拠点に移し、</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profits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（形而下益）を</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fiscal heavens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（訳補：低税率国）に、</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costs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（費用）を高税率</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countries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に移し</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35]</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自分達の税負担を軽減する著名ペルソナ達によって、商業形而下界の半分以上は編成組織化されています。これらすべてが実経済から決定的な資源を奪い、不平等に基づく経済システムの創出に貢献したことは明らかです。更に、これら</a:t>
                      </a:r>
                      <a:r>
                        <a:rPr lang="en-US" sz="1050" i="1" kern="100" dirty="0">
                          <a:effectLst/>
                          <a:latin typeface="游明朝" panose="02020400000000000000" pitchFamily="18" charset="-128"/>
                          <a:ea typeface="游明朝" panose="02020400000000000000" pitchFamily="18" charset="-128"/>
                          <a:cs typeface="Times New Roman" panose="02020603050405020304" pitchFamily="18" charset="0"/>
                        </a:rPr>
                        <a:t>offshore</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拠点が多くの場合、形而下不正な所得</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窃盗、詐欺、汚職、犯罪組織、マフィア、戦争略奪品など</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の果実である</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dirty money</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を</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recycle</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する常連が集まる場になっています。この事実を無視することはできません。</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032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35] profits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revenues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costs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。従って多国籍</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corporate</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が、</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profits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部分を低税率国に、</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costs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部分を高税率国に</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transfer</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（移転）すると、或る税前の</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profits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と</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costs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に対して、税後の</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profits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を</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corporate accounting</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上で最大化できる。これを取り締まるのが</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transfer pricing taxation</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（移転価格税制）。</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8909" marR="38909" marT="30623" marB="3062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596337795"/>
                  </a:ext>
                </a:extLst>
              </a:tr>
            </a:tbl>
          </a:graphicData>
        </a:graphic>
      </p:graphicFrame>
    </p:spTree>
    <p:extLst>
      <p:ext uri="{BB962C8B-B14F-4D97-AF65-F5344CB8AC3E}">
        <p14:creationId xmlns:p14="http://schemas.microsoft.com/office/powerpoint/2010/main" val="1642743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A6AEB0-7477-8A9F-CAD0-ECF2DF8482AB}"/>
              </a:ext>
            </a:extLst>
          </p:cNvPr>
          <p:cNvSpPr>
            <a:spLocks noGrp="1"/>
          </p:cNvSpPr>
          <p:nvPr>
            <p:ph type="title"/>
          </p:nvPr>
        </p:nvSpPr>
        <p:spPr>
          <a:xfrm>
            <a:off x="572529" y="233983"/>
            <a:ext cx="7998941" cy="313038"/>
          </a:xfrm>
        </p:spPr>
        <p:txBody>
          <a:bodyPr>
            <a:noAutofit/>
          </a:bodyPr>
          <a:lstStyle/>
          <a:p>
            <a:pPr algn="ctr"/>
            <a:r>
              <a:rPr kumimoji="1"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様々な税を一度に課すことは、それがもしも</a:t>
            </a:r>
            <a:r>
              <a:rPr kumimoji="1"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equal</a:t>
            </a:r>
            <a:r>
              <a:rPr kumimoji="1"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（平等）となるならば、</a:t>
            </a:r>
            <a:r>
              <a:rPr kumimoji="1"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the wealth</a:t>
            </a:r>
            <a:r>
              <a:rPr kumimoji="1"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の平等化と再分配という一つの基本機能を、様々なニーズと補助を必要とする人々に対して効果的に及ぼし、結果、実経済の投資と成長のサポートとなる。</a:t>
            </a:r>
            <a:r>
              <a:rPr kumimoji="1"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r>
              <a:rPr kumimoji="1"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訳註</a:t>
            </a:r>
            <a:r>
              <a:rPr kumimoji="1"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38]</a:t>
            </a:r>
            <a:r>
              <a:rPr kumimoji="1"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endParaRPr kumimoji="1" lang="ja-JP" altLang="en-US" sz="1600" dirty="0"/>
          </a:p>
        </p:txBody>
      </p:sp>
      <p:sp>
        <p:nvSpPr>
          <p:cNvPr id="3" name="スライド番号プレースホルダー 2">
            <a:extLst>
              <a:ext uri="{FF2B5EF4-FFF2-40B4-BE49-F238E27FC236}">
                <a16:creationId xmlns:a16="http://schemas.microsoft.com/office/drawing/2014/main" id="{4AE9D03A-4031-42B0-222B-7DC984374ECE}"/>
              </a:ext>
            </a:extLst>
          </p:cNvPr>
          <p:cNvSpPr>
            <a:spLocks noGrp="1"/>
          </p:cNvSpPr>
          <p:nvPr>
            <p:ph type="sldNum" sz="quarter" idx="12"/>
          </p:nvPr>
        </p:nvSpPr>
        <p:spPr>
          <a:xfrm>
            <a:off x="7086600" y="6569676"/>
            <a:ext cx="2057400" cy="365125"/>
          </a:xfrm>
        </p:spPr>
        <p:txBody>
          <a:bodyPr/>
          <a:lstStyle/>
          <a:p>
            <a:fld id="{D2CFAB68-B97E-44C6-B903-0A221F45C963}" type="slidenum">
              <a:rPr kumimoji="1" lang="ja-JP" altLang="en-US" smtClean="0"/>
              <a:t>6</a:t>
            </a:fld>
            <a:endParaRPr kumimoji="1" lang="ja-JP" altLang="en-US" dirty="0"/>
          </a:p>
        </p:txBody>
      </p:sp>
      <p:graphicFrame>
        <p:nvGraphicFramePr>
          <p:cNvPr id="4" name="表 3">
            <a:extLst>
              <a:ext uri="{FF2B5EF4-FFF2-40B4-BE49-F238E27FC236}">
                <a16:creationId xmlns:a16="http://schemas.microsoft.com/office/drawing/2014/main" id="{158257FC-69B4-DC7D-17BB-262902E9BED3}"/>
              </a:ext>
            </a:extLst>
          </p:cNvPr>
          <p:cNvGraphicFramePr>
            <a:graphicFrameLocks noGrp="1"/>
          </p:cNvGraphicFramePr>
          <p:nvPr>
            <p:extLst>
              <p:ext uri="{D42A27DB-BD31-4B8C-83A1-F6EECF244321}">
                <p14:modId xmlns:p14="http://schemas.microsoft.com/office/powerpoint/2010/main" val="3165800372"/>
              </p:ext>
            </p:extLst>
          </p:nvPr>
        </p:nvGraphicFramePr>
        <p:xfrm>
          <a:off x="0" y="744778"/>
          <a:ext cx="9144000" cy="5992266"/>
        </p:xfrm>
        <a:graphic>
          <a:graphicData uri="http://schemas.openxmlformats.org/drawingml/2006/table">
            <a:tbl>
              <a:tblPr firstRow="1" firstCol="1" bandRow="1"/>
              <a:tblGrid>
                <a:gridCol w="4572000">
                  <a:extLst>
                    <a:ext uri="{9D8B030D-6E8A-4147-A177-3AD203B41FA5}">
                      <a16:colId xmlns:a16="http://schemas.microsoft.com/office/drawing/2014/main" val="749760366"/>
                    </a:ext>
                  </a:extLst>
                </a:gridCol>
                <a:gridCol w="4572000">
                  <a:extLst>
                    <a:ext uri="{9D8B030D-6E8A-4147-A177-3AD203B41FA5}">
                      <a16:colId xmlns:a16="http://schemas.microsoft.com/office/drawing/2014/main" val="1524031791"/>
                    </a:ext>
                  </a:extLst>
                </a:gridCol>
              </a:tblGrid>
              <a:tr h="1576606">
                <a:tc>
                  <a:txBody>
                    <a:bodyPr/>
                    <a:lstStyle/>
                    <a:p>
                      <a:pPr algn="just">
                        <a:lnSpc>
                          <a:spcPts val="1200"/>
                        </a:lnSpc>
                      </a:pP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Thereby disguising the fact that the so-called </a:t>
                      </a:r>
                      <a:r>
                        <a:rPr lang="en-US" sz="1050" i="1" kern="100">
                          <a:effectLst/>
                          <a:latin typeface="游明朝" panose="02020400000000000000" pitchFamily="18" charset="-128"/>
                          <a:ea typeface="游明朝" panose="02020400000000000000" pitchFamily="18" charset="-128"/>
                          <a:cs typeface="Times New Roman" panose="02020603050405020304" pitchFamily="18" charset="0"/>
                        </a:rPr>
                        <a:t>offshore</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 operations do take place in their official financial places, some States have consented to obtain profit even from crimes, thinking however of not being responsible as the crimes did not take place formally under their jurisdiction. This represents, from the moral point of view, an evident form of hypocrisy. </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2579" marR="42579" marT="33511" marB="3351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just">
                        <a:lnSpc>
                          <a:spcPts val="1200"/>
                        </a:lnSpc>
                      </a:pP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こうした状況下、幾つかの</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States [</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36]</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は所謂</a:t>
                      </a:r>
                      <a:r>
                        <a:rPr lang="en-US" sz="1050" i="1" kern="100" dirty="0">
                          <a:effectLst/>
                          <a:latin typeface="游明朝" panose="02020400000000000000" pitchFamily="18" charset="-128"/>
                          <a:ea typeface="游明朝" panose="02020400000000000000" pitchFamily="18" charset="-128"/>
                          <a:cs typeface="Times New Roman" panose="02020603050405020304" pitchFamily="18" charset="0"/>
                        </a:rPr>
                        <a:t>offshore</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金融・税務処理が自分達の</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official</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な金融機関で行われているという事実を隠し、犯罪による形而下益さえも獲得することに同意しています。彼らは、犯罪が自分達の法治領域で</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formally</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には行われていないため、応答責任は負っていないと考えています。しかしながらこれは、モラルの観点から明らかな偽善の形を表出しています。</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59690"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36] </a:t>
                      </a:r>
                      <a:r>
                        <a:rPr lang="ja-JP" sz="105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大文字で始まる</a:t>
                      </a:r>
                      <a:r>
                        <a:rPr lang="en-US" sz="105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States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は「国家」を意味するとは限らない。</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church and state</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社会構造における</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church</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側社会を意味することもある。その様な一例は、訳者が</a:t>
                      </a: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a:t>
                      </a:r>
                      <a:r>
                        <a:rPr lang="en-US" sz="105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国家税制と宗教税制の拮抗併存</a:t>
                      </a: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として訳出した文献の二頁目の中程：「イタリア、スペイン、ハンガリー、そしてスロヴァキアの個人達は、個人所得税の一部を、別の社会目的を追い求める</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the State(</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大文字で始まる社会状態</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に向けて割り振ることが可能となっている。」に見つかる。</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2579" marR="42579" marT="33511" marB="3351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53932686"/>
                  </a:ext>
                </a:extLst>
              </a:tr>
              <a:tr h="819646">
                <a:tc>
                  <a:txBody>
                    <a:bodyPr/>
                    <a:lstStyle/>
                    <a:p>
                      <a:pPr algn="just">
                        <a:lnSpc>
                          <a:spcPts val="1200"/>
                        </a:lnSpc>
                      </a:pP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In a short period, such a market has become a place of major transition of capital, because its configuration represents an easy way for realizing different and essential forms of tax avoidance.  Therefore, we understand that the </a:t>
                      </a:r>
                      <a:r>
                        <a:rPr lang="en-US" sz="1050" i="1" kern="100">
                          <a:effectLst/>
                          <a:latin typeface="游明朝" panose="02020400000000000000" pitchFamily="18" charset="-128"/>
                          <a:ea typeface="游明朝" panose="02020400000000000000" pitchFamily="18" charset="-128"/>
                          <a:cs typeface="Times New Roman" panose="02020603050405020304" pitchFamily="18" charset="0"/>
                        </a:rPr>
                        <a:t>offshore </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domestication of many important societies involved in the market is very much coveted and practiced.</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2579" marR="42579" marT="33511" marB="3351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短期間で、この様な市場は大きな資本移動の場となりました。何故なら、この様な要素構成が、税金逃れの様々な重要形態実現を容易にするものだからです。従って、市場に関わる多くの</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important societies [</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37]</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が、</a:t>
                      </a:r>
                      <a:r>
                        <a:rPr lang="en-US" sz="1050" i="1" kern="100">
                          <a:effectLst/>
                          <a:latin typeface="游明朝" panose="02020400000000000000" pitchFamily="18" charset="-128"/>
                          <a:ea typeface="游明朝" panose="02020400000000000000" pitchFamily="18" charset="-128"/>
                          <a:cs typeface="Times New Roman" panose="02020603050405020304" pitchFamily="18" charset="0"/>
                        </a:rPr>
                        <a:t>offshore</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国内化を切望し実践する理由について、本論考は</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understand</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します。</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p>
                      <a:pPr indent="-60325" algn="just">
                        <a:lnSpc>
                          <a:spcPts val="1200"/>
                        </a:lnSpc>
                      </a:pP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37] </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この</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 important societies</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は、訳註</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36</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で説明した「大文字で始まる</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States</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」と同様の意味を持つと解釈出来る。</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2579" marR="42579" marT="33511" marB="3351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494824554"/>
                  </a:ext>
                </a:extLst>
              </a:tr>
              <a:tr h="1955086">
                <a:tc>
                  <a:txBody>
                    <a:bodyPr/>
                    <a:lstStyle/>
                    <a:p>
                      <a:pPr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31. Certainly, the tax system prepared by the various nations does not seem to be always equal. </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In this regard, it is relevant to keep in mind how such inequity often disadvantages the economically weaker persons and favors the more endowed, and is capable of influencing even the normative systems that </a:t>
                      </a:r>
                      <a:r>
                        <a:rPr lang="en-US" sz="105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regulate the same </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taxes.  In fact, an imposition of the taxes, when it is equal, performs a fundamental function of equalization and redistribution of the wealth not only in favor of those who need appropriate subsidies, but it also supports the investments and the growth of the actual economy.</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2579" marR="42579" marT="33511" marB="3351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31. </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確かに様々な国が用意する税制は必ずしも</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equal</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（平等）とはならないでしょう。（訳補：またそれぞれの人々の状況に合わせた</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equity</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（衡平）にも、簡単にはなり得ないのでしょう。）この様な</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inequity</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不衡平）がどの様にして、経済的に弱いペルソナ達を不利にし、経済的に恵まれたペルソナ達を有利にするのか、またその結果、どの様にして、その同じ様々な税を管理する規範システムにさえ悪影響を与えることが</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capable</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となるのか、念頭に置いておくことが肝要です。換言すれば様々な税を一度に課すことは、それがもしも</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equal</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（平等）となるならば、</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the wealth</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の平等化と再分配という一つの基本機能を、様々なニーズと補助を必要とする人々に対して効果的に及ぼし、結果、実経済の投資と成長のサポートとなるのです。</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38]</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032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38] </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最初の文で「</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equal</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な税制実現は困難」と言っている。従ってこの最後の文は</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equal</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を追求する税制に対する批判となっている。例えば米国</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partnership</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税制の三原則「</a:t>
                      </a: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simplicity, flexibility, and equity as between the </a:t>
                      </a:r>
                      <a:r>
                        <a:rPr lang="en-US" sz="105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partners（簡素、柔軟、当事者間衡平</a:t>
                      </a: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」にある、当事者間衡平な税制を提案しているとも解釈できる。</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2579" marR="42579" marT="33511" marB="3351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888270744"/>
                  </a:ext>
                </a:extLst>
              </a:tr>
            </a:tbl>
          </a:graphicData>
        </a:graphic>
      </p:graphicFrame>
    </p:spTree>
    <p:extLst>
      <p:ext uri="{BB962C8B-B14F-4D97-AF65-F5344CB8AC3E}">
        <p14:creationId xmlns:p14="http://schemas.microsoft.com/office/powerpoint/2010/main" val="2155746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624B77-7F71-7F47-A829-BA98E2C6D233}"/>
              </a:ext>
            </a:extLst>
          </p:cNvPr>
          <p:cNvSpPr>
            <a:spLocks noGrp="1"/>
          </p:cNvSpPr>
          <p:nvPr>
            <p:ph type="title"/>
          </p:nvPr>
        </p:nvSpPr>
        <p:spPr>
          <a:xfrm>
            <a:off x="679621" y="313038"/>
            <a:ext cx="7784757" cy="289606"/>
          </a:xfrm>
        </p:spPr>
        <p:txBody>
          <a:bodyPr>
            <a:noAutofit/>
          </a:bodyPr>
          <a:lstStyle/>
          <a:p>
            <a:pPr algn="ctr"/>
            <a:r>
              <a:rPr kumimoji="1"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これら全てが、実経済の</a:t>
            </a:r>
            <a:r>
              <a:rPr kumimoji="1"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good</a:t>
            </a:r>
            <a:r>
              <a:rPr kumimoji="1"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な機能に深刻なダメージを与える一方で、社会構造が今日形成されたままでは倫理的観点から全く受け入れ難いことを示しています。</a:t>
            </a:r>
            <a:endParaRPr kumimoji="1" lang="ja-JP" altLang="en-US" sz="1600" dirty="0"/>
          </a:p>
        </p:txBody>
      </p:sp>
      <p:sp>
        <p:nvSpPr>
          <p:cNvPr id="3" name="スライド番号プレースホルダー 2">
            <a:extLst>
              <a:ext uri="{FF2B5EF4-FFF2-40B4-BE49-F238E27FC236}">
                <a16:creationId xmlns:a16="http://schemas.microsoft.com/office/drawing/2014/main" id="{E155638E-255C-AA2E-E666-9062CF73222E}"/>
              </a:ext>
            </a:extLst>
          </p:cNvPr>
          <p:cNvSpPr>
            <a:spLocks noGrp="1"/>
          </p:cNvSpPr>
          <p:nvPr>
            <p:ph type="sldNum" sz="quarter" idx="12"/>
          </p:nvPr>
        </p:nvSpPr>
        <p:spPr>
          <a:xfrm>
            <a:off x="7152503" y="6580695"/>
            <a:ext cx="2057400" cy="365125"/>
          </a:xfrm>
        </p:spPr>
        <p:txBody>
          <a:bodyPr/>
          <a:lstStyle/>
          <a:p>
            <a:fld id="{D2CFAB68-B97E-44C6-B903-0A221F45C963}" type="slidenum">
              <a:rPr kumimoji="1" lang="ja-JP" altLang="en-US" smtClean="0"/>
              <a:t>7</a:t>
            </a:fld>
            <a:endParaRPr kumimoji="1" lang="ja-JP" altLang="en-US" dirty="0"/>
          </a:p>
        </p:txBody>
      </p:sp>
      <p:graphicFrame>
        <p:nvGraphicFramePr>
          <p:cNvPr id="4" name="表 3">
            <a:extLst>
              <a:ext uri="{FF2B5EF4-FFF2-40B4-BE49-F238E27FC236}">
                <a16:creationId xmlns:a16="http://schemas.microsoft.com/office/drawing/2014/main" id="{CA242228-21EB-A48A-4742-B9F6163FA8A5}"/>
              </a:ext>
            </a:extLst>
          </p:cNvPr>
          <p:cNvGraphicFramePr>
            <a:graphicFrameLocks noGrp="1"/>
          </p:cNvGraphicFramePr>
          <p:nvPr>
            <p:extLst>
              <p:ext uri="{D42A27DB-BD31-4B8C-83A1-F6EECF244321}">
                <p14:modId xmlns:p14="http://schemas.microsoft.com/office/powerpoint/2010/main" val="367841813"/>
              </p:ext>
            </p:extLst>
          </p:nvPr>
        </p:nvGraphicFramePr>
        <p:xfrm>
          <a:off x="0" y="886440"/>
          <a:ext cx="9144000" cy="5971560"/>
        </p:xfrm>
        <a:graphic>
          <a:graphicData uri="http://schemas.openxmlformats.org/drawingml/2006/table">
            <a:tbl>
              <a:tblPr firstRow="1" firstCol="1" bandRow="1"/>
              <a:tblGrid>
                <a:gridCol w="4572000">
                  <a:extLst>
                    <a:ext uri="{9D8B030D-6E8A-4147-A177-3AD203B41FA5}">
                      <a16:colId xmlns:a16="http://schemas.microsoft.com/office/drawing/2014/main" val="2376565095"/>
                    </a:ext>
                  </a:extLst>
                </a:gridCol>
                <a:gridCol w="4572000">
                  <a:extLst>
                    <a:ext uri="{9D8B030D-6E8A-4147-A177-3AD203B41FA5}">
                      <a16:colId xmlns:a16="http://schemas.microsoft.com/office/drawing/2014/main" val="2837721847"/>
                    </a:ext>
                  </a:extLst>
                </a:gridCol>
              </a:tblGrid>
              <a:tr h="438070">
                <a:tc>
                  <a:txBody>
                    <a:bodyPr/>
                    <a:lstStyle/>
                    <a:p>
                      <a:pPr algn="just">
                        <a:lnSpc>
                          <a:spcPts val="1200"/>
                        </a:lnSpc>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Tax avoidance on the part of primary stakeholders, those large financial intermediaries, who move in the market, indicate an unjust removal of resources from the actual economy, and this is damaging for the civil society as a whole.</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2280" marR="42280" marT="33276" marB="332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主な益害関係者、大規模金融仲介業者、市場に従事する者達、これらによる税金逃れが行われています。これは、実経済から資源が形而下不当に抜き去られていることを示しているのであり、市民社会全体にとってのダメージなのです。</a:t>
                      </a:r>
                    </a:p>
                  </a:txBody>
                  <a:tcPr marL="42280" marR="42280" marT="33276" marB="332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025219499"/>
                  </a:ext>
                </a:extLst>
              </a:tr>
              <a:tr h="719938">
                <a:tc>
                  <a:txBody>
                    <a:bodyPr/>
                    <a:lstStyle/>
                    <a:p>
                      <a:pPr algn="just">
                        <a:lnSpc>
                          <a:spcPts val="1200"/>
                        </a:lnSpc>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Due to the non-transparency of those systems, it is difficult to establish with precision the amount of assets that are transacted in them.  However, it was calculated that a minimum tax on the transactions accomplished </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offshore</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would be sufficient to resolve a large part of the problem of hunger in the world: why can’t we undertake courageously the way of a similar initiative?</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2280" marR="42280" marT="33276" marB="332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これらのシステムが不透明であるために、取引される資産金額を正確に把握することが困難になっています。しかしながら、</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offshore</a:t>
                      </a: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で実行される取引に最小限の税を課すならば、この形而下界の飢餓問題の大部分を解決するのに十分となると計算されています。どうして私達は、この様な自発的率先の方策を、勇気をもって引き受けることが出来ないのでしょうか？</a:t>
                      </a:r>
                    </a:p>
                  </a:txBody>
                  <a:tcPr marL="42280" marR="42280" marT="33276" marB="332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283195655"/>
                  </a:ext>
                </a:extLst>
              </a:tr>
              <a:tr h="625982">
                <a:tc>
                  <a:txBody>
                    <a:bodyPr/>
                    <a:lstStyle/>
                    <a:p>
                      <a:pPr algn="just">
                        <a:lnSpc>
                          <a:spcPts val="1200"/>
                        </a:lnSpc>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Furthermore, it has been established that the existence of </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offshore</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sites has encouraged also an enormous outflow of capital from many countries of low income, thus creating numerous political and economic crises, impeding them from finally undertaking the path of growth and a healthy development.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2280" marR="42280" marT="33276" marB="332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更に言えば、</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offshore</a:t>
                      </a: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拠点のこの様な形而下存在が、低所得</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countries</a:t>
                      </a: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からの大量資本流出を促進し、結果、幾つもの政治危機・経済危機を生じさせ、遂には、彼らが経済成長と健全な社会発展の道へと乗り出すことを妨害してしまう。こう、確固たる事実として認められています。</a:t>
                      </a:r>
                    </a:p>
                  </a:txBody>
                  <a:tcPr marL="42280" marR="42280" marT="33276" marB="332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431971203"/>
                  </a:ext>
                </a:extLst>
              </a:tr>
              <a:tr h="1283674">
                <a:tc>
                  <a:txBody>
                    <a:bodyPr/>
                    <a:lstStyle/>
                    <a:p>
                      <a:pPr algn="just">
                        <a:lnSpc>
                          <a:spcPts val="1200"/>
                        </a:lnSpc>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For this reason, it is worth mentioning that more often different international institutions have denounced these practices and many governments have righty tried to limit the flow of the </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offshore </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financial bases.  Many positive efforts have been undertaken in this regard, especially in the last decade.   However, they could not successfully impose accords and norms adequately efficient until now.  On the contrary, the normative frames proposed even by the international authoritative organizations in this regard have been often unapplied, or made ineffective, because of the notable influence that those bases are capable of exercising towards many political powers, thanks to the large amount of capital in their possession.</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2280" marR="42280" marT="33276" marB="332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このため、この様な行いを様々な国際機関が非難してきたこと、また、</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offshore</a:t>
                      </a: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金融基盤資金の流れを制限しようと各国政府の多くが</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righty</a:t>
                      </a: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に取り組んできたことは言及するに値します。特に（訳補：</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2008</a:t>
                      </a: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年リーマン・ショク後の）</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10 </a:t>
                      </a: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年間、この点に関し</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positive</a:t>
                      </a: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な取組が為されてきました。しかしながら今に至るまで十分に効果的な協定や規範を上手く導入できていません。それどころか、国際的な権威ある有機的組織によってこの点に関し提案された規範枠組みでさえ、しばしば適用されず無効にされています。それは、</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offshore</a:t>
                      </a: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金融基盤が保有する巨大資本により、多くの政治勢力に対し著しい影響力を発揮する</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capability</a:t>
                      </a: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を持つからです。</a:t>
                      </a:r>
                    </a:p>
                  </a:txBody>
                  <a:tcPr marL="42280" marR="42280" marT="33276" marB="332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517470302"/>
                  </a:ext>
                </a:extLst>
              </a:tr>
              <a:tr h="1283674">
                <a:tc>
                  <a:txBody>
                    <a:bodyPr/>
                    <a:lstStyle/>
                    <a:p>
                      <a:pPr algn="just">
                        <a:lnSpc>
                          <a:spcPts val="1200"/>
                        </a:lnSpc>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All this, while contributing grave damage to the good functionality of the actual economy, indicates a structure that, as it is formed today, seems to be totally unacceptable from the ethical point of view.  Hence, it is necessary and urgent to prepare at the international level the suitable remedies to those unjust systems.  Above all, practicing financial transparency at every level, (for example, the obligation of public accountability for the multinational companies of the respective activities and the taxes paid in each country in which they operate through their subsidiary groups) along with incisive sanctions, imposed on those countries that repeat the dishonest practices (tax evasion and avoidance, recycling of dirty money) mentioned above.</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2280" marR="42280" marT="33276" marB="332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これら全て</a:t>
                      </a:r>
                      <a:r>
                        <a:rPr lang="ja-JP" altLang="en-US" sz="1100" kern="100" dirty="0">
                          <a:effectLst/>
                          <a:latin typeface="游明朝" panose="02020400000000000000" pitchFamily="18" charset="-128"/>
                          <a:ea typeface="游明朝" panose="02020400000000000000" pitchFamily="18" charset="-128"/>
                          <a:cs typeface="Times New Roman" panose="02020603050405020304" pitchFamily="18" charset="0"/>
                        </a:rPr>
                        <a:t>が</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、実経済の</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good</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な機能に深刻なダメージを与える一方で、社会構造が今日形成されたままでは倫理的観点から全く受け入れ難いことを示しています。従って、国際レベルでこれら</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unjust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な社会システムに対し適切な治療法を準備することが必要かつ急務です。何よりも、透明性を持つ金融を全てのレヴェルで実践し、（例えば、多国籍</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companies</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には、その子会社グループを通じて事業を展開する各</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country</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で支払う税金について、更に、それぞれの活動について、</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public</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な説明責任形而上義務を負わせ）、並行して、上記の不誠実行為（脱税や税金逃れ、</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dirty money</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の再利用）を繰り返す</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countries</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に厳しい制裁を課すことが必要かつ急務です。</a:t>
                      </a:r>
                    </a:p>
                  </a:txBody>
                  <a:tcPr marL="42280" marR="42280" marT="33276" marB="332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60871795"/>
                  </a:ext>
                </a:extLst>
              </a:tr>
            </a:tbl>
          </a:graphicData>
        </a:graphic>
      </p:graphicFrame>
    </p:spTree>
    <p:extLst>
      <p:ext uri="{BB962C8B-B14F-4D97-AF65-F5344CB8AC3E}">
        <p14:creationId xmlns:p14="http://schemas.microsoft.com/office/powerpoint/2010/main" val="3037429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30DD5A-5B82-8578-97D1-3B96255A239B}"/>
              </a:ext>
            </a:extLst>
          </p:cNvPr>
          <p:cNvSpPr>
            <a:spLocks noGrp="1"/>
          </p:cNvSpPr>
          <p:nvPr>
            <p:ph type="title"/>
          </p:nvPr>
        </p:nvSpPr>
        <p:spPr>
          <a:xfrm>
            <a:off x="1" y="76071"/>
            <a:ext cx="9143999" cy="206998"/>
          </a:xfrm>
        </p:spPr>
        <p:txBody>
          <a:bodyPr>
            <a:noAutofit/>
          </a:bodyPr>
          <a:lstStyle/>
          <a:p>
            <a:pPr algn="ctr"/>
            <a:r>
              <a:rPr kumimoji="1"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結局</a:t>
            </a:r>
            <a:r>
              <a:rPr kumimoji="1"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offshore</a:t>
            </a:r>
            <a:r>
              <a:rPr kumimoji="1"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システムは、経済面で低開発な</a:t>
            </a:r>
            <a:r>
              <a:rPr kumimoji="1"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country</a:t>
            </a:r>
            <a:r>
              <a:rPr kumimoji="1"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の</a:t>
            </a:r>
            <a:r>
              <a:rPr kumimoji="1"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public debt</a:t>
            </a:r>
            <a:r>
              <a:rPr kumimoji="1"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を更に悪化させることに終始する。</a:t>
            </a:r>
            <a:endParaRPr kumimoji="1" lang="ja-JP" altLang="en-US" sz="6000" dirty="0"/>
          </a:p>
        </p:txBody>
      </p:sp>
      <p:sp>
        <p:nvSpPr>
          <p:cNvPr id="3" name="スライド番号プレースホルダー 2">
            <a:extLst>
              <a:ext uri="{FF2B5EF4-FFF2-40B4-BE49-F238E27FC236}">
                <a16:creationId xmlns:a16="http://schemas.microsoft.com/office/drawing/2014/main" id="{918EBAD2-4870-3F5C-3BD7-EA21B822415E}"/>
              </a:ext>
            </a:extLst>
          </p:cNvPr>
          <p:cNvSpPr>
            <a:spLocks noGrp="1"/>
          </p:cNvSpPr>
          <p:nvPr>
            <p:ph type="sldNum" sz="quarter" idx="12"/>
          </p:nvPr>
        </p:nvSpPr>
        <p:spPr>
          <a:xfrm>
            <a:off x="7086600" y="6585238"/>
            <a:ext cx="2057400" cy="365125"/>
          </a:xfrm>
        </p:spPr>
        <p:txBody>
          <a:bodyPr/>
          <a:lstStyle/>
          <a:p>
            <a:fld id="{D2CFAB68-B97E-44C6-B903-0A221F45C963}" type="slidenum">
              <a:rPr kumimoji="1" lang="ja-JP" altLang="en-US" smtClean="0"/>
              <a:t>8</a:t>
            </a:fld>
            <a:endParaRPr kumimoji="1" lang="ja-JP" altLang="en-US" dirty="0"/>
          </a:p>
        </p:txBody>
      </p:sp>
      <p:graphicFrame>
        <p:nvGraphicFramePr>
          <p:cNvPr id="6" name="表 5">
            <a:extLst>
              <a:ext uri="{FF2B5EF4-FFF2-40B4-BE49-F238E27FC236}">
                <a16:creationId xmlns:a16="http://schemas.microsoft.com/office/drawing/2014/main" id="{BBACE3FA-5B96-0D31-18D0-657CEFD1FF6E}"/>
              </a:ext>
            </a:extLst>
          </p:cNvPr>
          <p:cNvGraphicFramePr>
            <a:graphicFrameLocks noGrp="1"/>
          </p:cNvGraphicFramePr>
          <p:nvPr>
            <p:extLst>
              <p:ext uri="{D42A27DB-BD31-4B8C-83A1-F6EECF244321}">
                <p14:modId xmlns:p14="http://schemas.microsoft.com/office/powerpoint/2010/main" val="680698818"/>
              </p:ext>
            </p:extLst>
          </p:nvPr>
        </p:nvGraphicFramePr>
        <p:xfrm>
          <a:off x="0" y="375432"/>
          <a:ext cx="9144000" cy="6482568"/>
        </p:xfrm>
        <a:graphic>
          <a:graphicData uri="http://schemas.openxmlformats.org/drawingml/2006/table">
            <a:tbl>
              <a:tblPr firstRow="1" firstCol="1" bandRow="1"/>
              <a:tblGrid>
                <a:gridCol w="4572000">
                  <a:extLst>
                    <a:ext uri="{9D8B030D-6E8A-4147-A177-3AD203B41FA5}">
                      <a16:colId xmlns:a16="http://schemas.microsoft.com/office/drawing/2014/main" val="2445115972"/>
                    </a:ext>
                  </a:extLst>
                </a:gridCol>
                <a:gridCol w="4572000">
                  <a:extLst>
                    <a:ext uri="{9D8B030D-6E8A-4147-A177-3AD203B41FA5}">
                      <a16:colId xmlns:a16="http://schemas.microsoft.com/office/drawing/2014/main" val="2672712199"/>
                    </a:ext>
                  </a:extLst>
                </a:gridCol>
              </a:tblGrid>
              <a:tr h="1377097">
                <a:tc>
                  <a:txBody>
                    <a:bodyPr/>
                    <a:lstStyle/>
                    <a:p>
                      <a:pPr algn="just">
                        <a:lnSpc>
                          <a:spcPts val="1200"/>
                        </a:lnSpc>
                      </a:pP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32. The </a:t>
                      </a:r>
                      <a:r>
                        <a:rPr lang="en-US" sz="1050" i="1" kern="100">
                          <a:effectLst/>
                          <a:latin typeface="游明朝" panose="02020400000000000000" pitchFamily="18" charset="-128"/>
                          <a:ea typeface="游明朝" panose="02020400000000000000" pitchFamily="18" charset="-128"/>
                          <a:cs typeface="Times New Roman" panose="02020603050405020304" pitchFamily="18" charset="0"/>
                        </a:rPr>
                        <a:t>offshore</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 system has also ended up aggravating the public debt of the countries whose economies are less developed.  It was in fact observed how the accumulated private wealth of some elites in the fiscal havens is almost equal to the public debt of the respective countries.  This highlights how, in fact, at the origin of that debt there are often economic losses created by private persons and unloaded on the shoulders of the public system.  Moreover, it is noted that important economic players tend to follow, often with the collusion of the politicians, a practice of division of the losses.</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37191" marR="37191" marT="29271" marB="2927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32. </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結局</a:t>
                      </a:r>
                      <a:r>
                        <a:rPr lang="en-US" sz="1050" i="1" kern="100" dirty="0">
                          <a:effectLst/>
                          <a:latin typeface="游明朝" panose="02020400000000000000" pitchFamily="18" charset="-128"/>
                          <a:ea typeface="游明朝" panose="02020400000000000000" pitchFamily="18" charset="-128"/>
                          <a:cs typeface="Times New Roman" panose="02020603050405020304" pitchFamily="18" charset="0"/>
                        </a:rPr>
                        <a:t>offshore</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システムは、経済面で低開発な</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country</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の</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public debt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を更に悪化させることに終始します。実際に、</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elites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が金融</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havens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に蓄積した私的財産が、経済面で低開発な各</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countries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の</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public debt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に、どの様にしてほぼ等しくなるのか、そのメカニズムが判明しています。数々の経済的損失が、</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private persons [</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39]</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によって創造され、現行</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public system</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の責任外とされ、これら</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debt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の大部分の原因となってしまうと判明しています。更に、重職にある経済</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players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ほど、政治家と共謀して損失を分配する慣行に従う傾向があると指摘されています。</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032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39] </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形而下法律が定義する私人（しじん）。対となる概念は公人（こうじん、</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public officials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）。「○○○○に参拝する首相は私人なのか公人なのか」という具合に、公職にある者が私人だとして「権威的振舞」を行う場合に使われる例が多い。</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7191" marR="37191" marT="29271" marB="2927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18670712"/>
                  </a:ext>
                </a:extLst>
              </a:tr>
              <a:tr h="798572">
                <a:tc>
                  <a:txBody>
                    <a:bodyPr/>
                    <a:lstStyle/>
                    <a:p>
                      <a:pPr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However, it is good to point out how often the public debt is also created by an incautious, if not fraudulent, management of the public administrative system.  These debts, those financial losses that burden the various nations, pose today one of the major obstacles to </a:t>
                      </a:r>
                      <a:r>
                        <a:rPr lang="en-US" sz="105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good functioning </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and growth of the various national economies.  Numerous national economies are in fact burdened by having to cope with the payment of interest, which derives from that debt, and must therefore dutifully undertake structural adjustments to suit this need. </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7191" marR="37191" marT="29271" marB="2927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しかしながら、この</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public debt</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が、不注意な、あるいは詐欺的な</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public administrative system</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によって生み出されることも多々あると、指摘しておくのは</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good</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です。こうした</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debts</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、つまり各国に負担をかける財政的損失は、今日、各国の経済の</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good functioning</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と成長に対する大きな障害の一つとなっています。多くの国の経済は、実際に、その</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debt</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から生じる利払いに対処しなければならないという重荷を背負っており、この必要を満たすために経済構造調整を、全くの形而下義務として始めなければならないのです。</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37191" marR="37191" marT="29271" marB="2927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277982891"/>
                  </a:ext>
                </a:extLst>
              </a:tr>
              <a:tr h="1211804">
                <a:tc>
                  <a:txBody>
                    <a:bodyPr/>
                    <a:lstStyle/>
                    <a:p>
                      <a:pPr algn="just">
                        <a:lnSpc>
                          <a:spcPts val="1200"/>
                        </a:lnSpc>
                      </a:pP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In the face of all of this, on the one hand, the individual States are called to protect themselves with appropriate management of the public system through wise structural reforms, sensible allocation of expenses, and prudent investments.  On the other hand, it is necessary at the international level to put every country in front of its unavoidable responsibility to allow and favor the reasonable exit routes from the spirals of debt, not placing it on the shoulders of the States, and therefore on that of their citizens, meaning upon millions of families carrying untenable financial burdens.</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37191" marR="37191" marT="29271" marB="2927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こうした状況に直面して、一方では、個々の</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States[</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40]</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が自分達を守るよう召命を受けています。即ち賢明な構造改革、鋭敏な経費配分、慎重な投資を通じてその</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public system</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を適切に管理し、自分達を守るよう召命を受けています。他方、国際レベルでは、それら</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debt</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をそれら</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States[</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40]</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の肩に背負わせるのでなく、つまり、その市民の肩、耐え難い経済的負担を既に背負っている何百万もの家族の肩に背負わせるのでなく、避けがたい返済責任に直面している各</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country</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に対し、</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the spirals of debt</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からの合理的な脱出経路の選択を許可することが必要です。</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p>
                      <a:pPr indent="-60325" algn="just">
                        <a:lnSpc>
                          <a:spcPts val="1200"/>
                        </a:lnSpc>
                      </a:pP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40] </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大文字で始まる</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State</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は訳註</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35</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で述べたように、「国家とは別の社会目的を追い求める社会状態」を意味することが多い。</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37191" marR="37191" marT="29271" marB="2927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217115803"/>
                  </a:ext>
                </a:extLst>
              </a:tr>
              <a:tr h="963865">
                <a:tc>
                  <a:txBody>
                    <a:bodyPr/>
                    <a:lstStyle/>
                    <a:p>
                      <a:pPr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So also the effort is mediated politically, by way of a reasonable and concurred reduction of the public debt, especially of the kind held by persons of such economic solidity capable of offering it.</a:t>
                      </a: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[47]</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Similar solutions are required both for the health of the international economic system in view of avoiding the contagion of a potentially systematic crisis, as well as for the pursuit of the common good of all people mutually.</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635" indent="-71120" algn="just">
                        <a:lnSpc>
                          <a:spcPts val="1200"/>
                        </a:lnSpc>
                      </a:pP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[47]</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Cf. Benedict XVI, </a:t>
                      </a:r>
                      <a:r>
                        <a:rPr lang="en-US" sz="105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Address to the Diplomatic Corps accredited to the Holy See</a:t>
                      </a:r>
                      <a:r>
                        <a:rPr lang="en-US" sz="1050" i="1"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(8 January 2007): </a:t>
                      </a:r>
                      <a:r>
                        <a:rPr lang="en-US" sz="1050" i="1" kern="100" dirty="0" err="1">
                          <a:effectLst/>
                          <a:latin typeface="游明朝" panose="02020400000000000000" pitchFamily="18" charset="-128"/>
                          <a:ea typeface="游明朝" panose="02020400000000000000" pitchFamily="18" charset="-128"/>
                          <a:cs typeface="Times New Roman" panose="02020603050405020304" pitchFamily="18" charset="0"/>
                        </a:rPr>
                        <a:t>L’Osservatore</a:t>
                      </a:r>
                      <a:r>
                        <a:rPr lang="en-US" sz="1050" i="1" kern="100" dirty="0">
                          <a:effectLst/>
                          <a:latin typeface="游明朝" panose="02020400000000000000" pitchFamily="18" charset="-128"/>
                          <a:ea typeface="游明朝" panose="02020400000000000000" pitchFamily="18" charset="-128"/>
                          <a:cs typeface="Times New Roman" panose="02020603050405020304" pitchFamily="18" charset="0"/>
                        </a:rPr>
                        <a:t> Romano </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(8-9 January 2007), 6-7.</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7191" marR="37191" marT="29271" marB="2927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この様な救済努力は政治的に調整されるものです。即ち、それら</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public debt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の合理的削減を、そう提案する</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capability</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のある経済安定を有するペルソナ達が一斉に同時に行う。この様な形で政治的に調整されるものです。</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[47]  </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同様の解決策は、潜在的システム危機の伝染を回避するという観点から国際経済システムの健全性を保つためにも、また全ての</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people</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の共通善の相互的追求のためにも必要なものです。</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032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[47] </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ベネディクト</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16</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世、『教皇座に派遣された外交団への挨拶』、</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2007</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年</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月</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8</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日</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7191" marR="37191" marT="29271" marB="2927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787760396"/>
                  </a:ext>
                </a:extLst>
              </a:tr>
            </a:tbl>
          </a:graphicData>
        </a:graphic>
      </p:graphicFrame>
    </p:spTree>
    <p:extLst>
      <p:ext uri="{BB962C8B-B14F-4D97-AF65-F5344CB8AC3E}">
        <p14:creationId xmlns:p14="http://schemas.microsoft.com/office/powerpoint/2010/main" val="2838728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2FFCC2-E2A7-213F-2804-DB06995ABEBE}"/>
              </a:ext>
            </a:extLst>
          </p:cNvPr>
          <p:cNvSpPr>
            <a:spLocks noGrp="1"/>
          </p:cNvSpPr>
          <p:nvPr>
            <p:ph type="title"/>
          </p:nvPr>
        </p:nvSpPr>
        <p:spPr>
          <a:xfrm>
            <a:off x="547816" y="82250"/>
            <a:ext cx="8048368" cy="630822"/>
          </a:xfrm>
        </p:spPr>
        <p:txBody>
          <a:bodyPr>
            <a:noAutofit/>
          </a:bodyPr>
          <a:lstStyle/>
          <a:p>
            <a:pPr algn="ctr"/>
            <a:r>
              <a:rPr kumimoji="1" lang="ja-JP" altLang="en-US" sz="1200" dirty="0"/>
              <a:t>生活必需品を調達する日々の営みである買い物も、市場が提供する様々な製品の中から行う選択権行使の一形態、即ち、多くの場合無意識に行う</a:t>
            </a:r>
            <a:r>
              <a:rPr kumimoji="1" lang="en-US" altLang="ja-JP" sz="1200" dirty="0"/>
              <a:t>goods</a:t>
            </a:r>
            <a:r>
              <a:rPr kumimoji="1" lang="ja-JP" altLang="en-US" sz="1200" dirty="0"/>
              <a:t>を選ぶ選択権行使の一つなのです。もしかしたらその生産は、基本的人権の侵害が当り前になっている</a:t>
            </a:r>
            <a:r>
              <a:rPr kumimoji="1" lang="en-US" altLang="ja-JP" sz="1200" dirty="0"/>
              <a:t>supply chains</a:t>
            </a:r>
            <a:r>
              <a:rPr kumimoji="1" lang="ja-JP" altLang="en-US" sz="1200" dirty="0"/>
              <a:t>を通じて行われているかもしれません。あるいは、如何なる犠牲を払ってでも持分保有者の形而下益を求める、それ以外は関心がないという倫理を持つ</a:t>
            </a:r>
            <a:r>
              <a:rPr kumimoji="1" lang="en-US" altLang="ja-JP" sz="1200" dirty="0"/>
              <a:t>companies</a:t>
            </a:r>
            <a:r>
              <a:rPr kumimoji="1" lang="ja-JP" altLang="en-US" sz="1200" dirty="0"/>
              <a:t>が生産しているかもしれません。</a:t>
            </a:r>
          </a:p>
        </p:txBody>
      </p:sp>
      <p:sp>
        <p:nvSpPr>
          <p:cNvPr id="3" name="スライド番号プレースホルダー 2">
            <a:extLst>
              <a:ext uri="{FF2B5EF4-FFF2-40B4-BE49-F238E27FC236}">
                <a16:creationId xmlns:a16="http://schemas.microsoft.com/office/drawing/2014/main" id="{4AA0A27C-1DE5-1B25-1AAA-E9177F1308B3}"/>
              </a:ext>
            </a:extLst>
          </p:cNvPr>
          <p:cNvSpPr>
            <a:spLocks noGrp="1"/>
          </p:cNvSpPr>
          <p:nvPr>
            <p:ph type="sldNum" sz="quarter" idx="12"/>
          </p:nvPr>
        </p:nvSpPr>
        <p:spPr>
          <a:xfrm>
            <a:off x="7152503" y="6593187"/>
            <a:ext cx="2057400" cy="365125"/>
          </a:xfrm>
        </p:spPr>
        <p:txBody>
          <a:bodyPr/>
          <a:lstStyle/>
          <a:p>
            <a:fld id="{D2CFAB68-B97E-44C6-B903-0A221F45C963}" type="slidenum">
              <a:rPr kumimoji="1" lang="ja-JP" altLang="en-US" smtClean="0"/>
              <a:t>9</a:t>
            </a:fld>
            <a:endParaRPr kumimoji="1" lang="ja-JP" altLang="en-US" dirty="0"/>
          </a:p>
        </p:txBody>
      </p:sp>
      <p:graphicFrame>
        <p:nvGraphicFramePr>
          <p:cNvPr id="5" name="表 4">
            <a:extLst>
              <a:ext uri="{FF2B5EF4-FFF2-40B4-BE49-F238E27FC236}">
                <a16:creationId xmlns:a16="http://schemas.microsoft.com/office/drawing/2014/main" id="{FA93B471-5FF0-6618-2DF9-F4038D88D5AD}"/>
              </a:ext>
            </a:extLst>
          </p:cNvPr>
          <p:cNvGraphicFramePr>
            <a:graphicFrameLocks noGrp="1"/>
          </p:cNvGraphicFramePr>
          <p:nvPr>
            <p:extLst>
              <p:ext uri="{D42A27DB-BD31-4B8C-83A1-F6EECF244321}">
                <p14:modId xmlns:p14="http://schemas.microsoft.com/office/powerpoint/2010/main" val="3295208428"/>
              </p:ext>
            </p:extLst>
          </p:nvPr>
        </p:nvGraphicFramePr>
        <p:xfrm>
          <a:off x="0" y="813384"/>
          <a:ext cx="9144000" cy="6044616"/>
        </p:xfrm>
        <a:graphic>
          <a:graphicData uri="http://schemas.openxmlformats.org/drawingml/2006/table">
            <a:tbl>
              <a:tblPr firstRow="1" firstCol="1" bandRow="1"/>
              <a:tblGrid>
                <a:gridCol w="4572000">
                  <a:extLst>
                    <a:ext uri="{9D8B030D-6E8A-4147-A177-3AD203B41FA5}">
                      <a16:colId xmlns:a16="http://schemas.microsoft.com/office/drawing/2014/main" val="3561723295"/>
                    </a:ext>
                  </a:extLst>
                </a:gridCol>
                <a:gridCol w="4572000">
                  <a:extLst>
                    <a:ext uri="{9D8B030D-6E8A-4147-A177-3AD203B41FA5}">
                      <a16:colId xmlns:a16="http://schemas.microsoft.com/office/drawing/2014/main" val="3243772920"/>
                    </a:ext>
                  </a:extLst>
                </a:gridCol>
              </a:tblGrid>
              <a:tr h="864230">
                <a:tc>
                  <a:txBody>
                    <a:bodyPr/>
                    <a:lstStyle/>
                    <a:p>
                      <a:pPr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33. </a:t>
                      </a:r>
                      <a:r>
                        <a:rPr lang="en-US" sz="105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All that we have been talking about so far is not only the work of an entity that operates out of our control, but that is also in the sphere of our responsibilities.  This means that we have within our reach important instruments capable of contributing towards the solutions of many problems.  For instance, the markets live thanks to the supply and demand of goods.  In this regard, every one of us can influence in a decisive manner by giving shape to that demand.  </a:t>
                      </a:r>
                      <a:endParaRPr lang="ja-JP" sz="11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40249" marR="40249" marT="31677" marB="316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33. </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ここまでで第三章は、私達の制御外で運営されている経済形而下主体の働きだけでなく、私達の応答責任範囲内の経済形而下主体の働きについてもお話ししてきました。つまり私達の手の届くところに、多くの問題の解決に貢献できる</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capability</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を持つ数々の重要な仕組みがあるということです。例えば、市場が成立するのはそこに需要と供給があるからです。つまり、私たち一人一人が、それぞれの思いをしっかり載せた需要を形にすることで市場に対し決定的な影響力を及ぼせるはずです。</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0249" marR="40249" marT="31677" marB="316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612484791"/>
                  </a:ext>
                </a:extLst>
              </a:tr>
              <a:tr h="1043114">
                <a:tc>
                  <a:txBody>
                    <a:bodyPr/>
                    <a:lstStyle/>
                    <a:p>
                      <a:pPr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It becomes therefore quite evident how important a critical and </a:t>
                      </a:r>
                      <a:r>
                        <a:rPr lang="en-US" sz="105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responsible</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exercise of consumption and savings actually is.  Shopping, for example, a daily engagement with which we procure the necessities of living, is also a form of a choice that we exercise among the various products that the market offers.  It is a choice through which we often opt, in an unconscious way, for goods, whose production possibly takes place through supply chains in which the violation of the most elementary human rights is normal or, thanks to the work of the companies, whose ethics in fact do not know any interest other than that of profit of their shareholders at any cost.  </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0249" marR="40249" marT="31677" marB="316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こうして、消費と蓄財を批判的かつ応答責任を持って行うことが</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actually</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にどれほど重要であるのか、極めて明確になってきます。例えば、生活必需品を調達する日々の営みである買い物も、市場が提供する様々な製品の中から行う選択権行使の一形態、即ち、多くの場合無意識に行う</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goods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を選ぶ選択権行使の一つなのです。もしかしたらその生産は、基本的人権の侵害が当り前になっている</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supply chains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を通じて行われているかもしれません。あるいは、如何なる犠牲を払ってでも持分保有者の形而下益を求める、それ以外は関心がないという倫理を持つ</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companies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が生産しているかもしれません。</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0249" marR="40249" marT="31677" marB="316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858008371"/>
                  </a:ext>
                </a:extLst>
              </a:tr>
              <a:tr h="1311439">
                <a:tc>
                  <a:txBody>
                    <a:bodyPr/>
                    <a:lstStyle/>
                    <a:p>
                      <a:pPr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It is necessary to train ourselves to make the choice for those goods on whose </a:t>
                      </a:r>
                      <a:r>
                        <a:rPr lang="en-US" sz="105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shoulders lies a journey worthy </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from the ethical point of view, because also through the gesture, apparently banal, of consumption, we actually express an ethics and are called to take a stand in front of what is good or bad for </a:t>
                      </a:r>
                      <a:r>
                        <a:rPr lang="en-US" sz="105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the actual human person</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Someone spoke of the proposal to “vote with your wallet”.  This is in reference to voting daily in the markets in favor of whatever helps the concrete well-being of all of us, and rejecting whatever harms it.</a:t>
                      </a: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[48]</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635" indent="-71120" algn="just">
                        <a:lnSpc>
                          <a:spcPts val="1200"/>
                        </a:lnSpc>
                      </a:pP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[48]</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Cf. Id., Encyclical Letter </a:t>
                      </a:r>
                      <a:r>
                        <a:rPr lang="en-US" sz="105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Caritas in </a:t>
                      </a:r>
                      <a:r>
                        <a:rPr lang="en-US" sz="105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veritate</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66: </a:t>
                      </a:r>
                      <a:r>
                        <a:rPr lang="en-US" sz="1050" i="1" kern="100" dirty="0">
                          <a:effectLst/>
                          <a:latin typeface="游明朝" panose="02020400000000000000" pitchFamily="18" charset="-128"/>
                          <a:ea typeface="游明朝" panose="02020400000000000000" pitchFamily="18" charset="-128"/>
                          <a:cs typeface="Times New Roman" panose="02020603050405020304" pitchFamily="18" charset="0"/>
                        </a:rPr>
                        <a:t>AAS</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101 (2009), 699.</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0249" marR="40249" marT="31677" marB="316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この形而下界の旅</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41]</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に、本論考で論じてきた倫理的観点から見た価値を持たせる為に、これらの価値を肩に担う</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goods</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に対し選択権を行使する。こう、私達自身を訓練する必要があります。何故なら、一見平凡な消費という行為を通じても、私達は倫理を</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actually</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に表現し、</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the actual human person</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にとって何が</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good</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で何が</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bad</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かについて立場表明するよう求められているからです。かつて「財布で投票しよう」と提案した人がいました。これは、私達全員の具体的な</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well-being</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に役立つものには賛成し、それを損なうものには反対する様に、市場で毎日投票することを意味します。</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[48]</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p>
                      <a:pPr indent="-60325" algn="just">
                        <a:lnSpc>
                          <a:spcPts val="1200"/>
                        </a:lnSpc>
                      </a:pP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41] </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第二バチカン公会議の教会憲章</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68</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「教会は地上を旅する神の民」を参考に</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a journey</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をこう訳出した。</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p>
                      <a:pPr indent="-60325" algn="just">
                        <a:lnSpc>
                          <a:spcPts val="1200"/>
                        </a:lnSpc>
                      </a:pP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[48] </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ベネディクト</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16</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世</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2009</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年回勅「真理に根ざした愛」</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66</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0249" marR="40249" marT="31677" marB="316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84374352"/>
                  </a:ext>
                </a:extLst>
              </a:tr>
              <a:tr h="1132555">
                <a:tc>
                  <a:txBody>
                    <a:bodyPr/>
                    <a:lstStyle/>
                    <a:p>
                      <a:pPr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They must also have the same considerations towards the management of their savings, for instance, directing them towards those enterprises that operate with clear criteria inspired by an ethics respectful of the entire human person, and of every particular person, within the horizon of social responsibility.</a:t>
                      </a: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[49]</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Furthermore, in general, each one is called to cultivate procedures of producing  wealth that may be consistent with our relational nature and tend towards an integral development of </a:t>
                      </a:r>
                      <a:r>
                        <a:rPr lang="en-US" sz="105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the human person</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635" indent="-71120" algn="just">
                        <a:lnSpc>
                          <a:spcPts val="1200"/>
                        </a:lnSpc>
                      </a:pP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[49]</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Cf. Pontifical Council for Justice and Peace, </a:t>
                      </a:r>
                      <a:r>
                        <a:rPr lang="en-US" sz="105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Compendium of the Social Doctrine of the Church</a:t>
                      </a: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 358</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0249" marR="40249" marT="31677" marB="316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この形而下界を旅する者達は、蓄財の運用についても同様の約因を持つ必要があります。即ち、例えば蓄財を企業に向けて投資する場合は、社会的応答責任による展望の範囲内にあり、且つ、</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human person</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全体と各々個々の</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person</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とを尊重する倫理に</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inspire</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された、明確な基準により運営されている企業に向けて投資する必要があります。</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[49]</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　更に一般化して言えば、</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each one</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（各々の霊的存在）は、私達が持つ関係性の性質と整合し、且つ、それぞれの</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human person</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による高次統合社会発展に向かう</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wealth</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の、生産</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procedures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を醸成するよう召命を受けています。</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[49] </a:t>
                      </a:r>
                      <a:r>
                        <a:rPr lang="en-US" sz="105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8"/>
                        </a:rPr>
                        <a:t>教会の社会教説綱要</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358</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0249" marR="40249" marT="31677" marB="316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88937316"/>
                  </a:ext>
                </a:extLst>
              </a:tr>
            </a:tbl>
          </a:graphicData>
        </a:graphic>
      </p:graphicFrame>
    </p:spTree>
    <p:extLst>
      <p:ext uri="{BB962C8B-B14F-4D97-AF65-F5344CB8AC3E}">
        <p14:creationId xmlns:p14="http://schemas.microsoft.com/office/powerpoint/2010/main" val="229046920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9387</TotalTime>
  <Words>8386</Words>
  <Application>Microsoft Office PowerPoint</Application>
  <PresentationFormat>画面に合わせる (4:3)</PresentationFormat>
  <Paragraphs>135</Paragraphs>
  <Slides>9</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9</vt:i4>
      </vt:variant>
    </vt:vector>
  </HeadingPairs>
  <TitlesOfParts>
    <vt:vector size="17" baseType="lpstr">
      <vt:lpstr>游ゴシック</vt:lpstr>
      <vt:lpstr>游ゴシック Light</vt:lpstr>
      <vt:lpstr>游明朝</vt:lpstr>
      <vt:lpstr>Arial</vt:lpstr>
      <vt:lpstr>Arial Narrow</vt:lpstr>
      <vt:lpstr>Calibri</vt:lpstr>
      <vt:lpstr>Calibri Light</vt:lpstr>
      <vt:lpstr>Office テーマ</vt:lpstr>
      <vt:lpstr>真生会館 学び合いの会 分科会(2024年) 教皇フランシスコの思想   Economy of Francesco 基調論文 “Oeconomicae et pecuniariae quaestiones”現行経済金融の様々な問題点 Considerations for an Ethical Discernment Regarding Some Aspects of the Present Economic-Financial System 現行経済金融システムの諸相に関しan ethical discernmentするための様々な約因 全34節を5回に分けて精読</vt:lpstr>
      <vt:lpstr>役割を果たす形而上元意の形而下代行者には、内なる生命体[訳註32]が天賦されているはず。</vt:lpstr>
      <vt:lpstr>2007年夏米国サブプライム住宅ローンに端を発した最近の経済金融危機の世界的拡散展開を起こしたのは、この様な”shadow“の形而下存在が主要な原因の一つだと大半の者が認めるでしょう。</vt:lpstr>
      <vt:lpstr>この様な投機企図は、この形而下界のoffshore financeで盛んに弄（ろう）されています。そこでは、広く拡散した税金逃れチャネルを通じて、その他様々な形而下合法サービスが提供されています。そして、刑事犯罪で得た資金の洗浄や退避だと明らかには言えないにしても、現行の通常経済システムが提供するgoods and servicesの生産・流通を阻害する要因の一つとなっています。</vt:lpstr>
      <vt:lpstr>lawfulness（形而上法的正当性）且つno intention of tax avoidance(税金逃れの意図無し) であるbusinessには、国家は課税出来ない。</vt:lpstr>
      <vt:lpstr>様々な税を一度に課すことは、それがもしもequal（平等）となるならば、the wealthの平等化と再分配という一つの基本機能を、様々なニーズと補助を必要とする人々に対して効果的に及ぼし、結果、実経済の投資と成長のサポートとなる。[訳註38]。</vt:lpstr>
      <vt:lpstr>これら全てが、実経済のgoodな機能に深刻なダメージを与える一方で、社会構造が今日形成されたままでは倫理的観点から全く受け入れ難いことを示しています。</vt:lpstr>
      <vt:lpstr>結局offshoreシステムは、経済面で低開発なcountryのpublic debtを更に悪化させることに終始する。</vt:lpstr>
      <vt:lpstr>生活必需品を調達する日々の営みである買い物も、市場が提供する様々な製品の中から行う選択権行使の一形態、即ち、多くの場合無意識に行うgoodsを選ぶ選択権行使の一つなのです。もしかしたらその生産は、基本的人権の侵害が当り前になっているsupply chainsを通じて行われているかもしれません。あるいは、如何なる犠牲を払ってでも持分保有者の形而下益を求める、それ以外は関心がないという倫理を持つcompaniesが生産しているかもしれません。</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真生会館 学び合いの会 分科会 教皇フランシスコの思想   第四回PM大会 to dream and work together through solidarity and subsidiarity  in order to build a better society and emerge better from the Covid-19 pandemic.</dc:title>
  <dc:creator>Saito Jun</dc:creator>
  <cp:lastModifiedBy>Jun Saito</cp:lastModifiedBy>
  <cp:revision>24</cp:revision>
  <dcterms:created xsi:type="dcterms:W3CDTF">2022-02-25T09:22:14Z</dcterms:created>
  <dcterms:modified xsi:type="dcterms:W3CDTF">2024-08-14T01:49:47Z</dcterms:modified>
</cp:coreProperties>
</file>